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8.xml" ContentType="application/vnd.openxmlformats-officedocument.presentationml.slide+xml"/>
  <Override PartName="/ppt/slides/slide49.xml" ContentType="application/vnd.openxmlformats-officedocument.presentationml.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0" r:id="rId1"/>
    <p:sldMasterId id="2147483750" r:id="rId2"/>
  </p:sldMasterIdLst>
  <p:sldIdLst>
    <p:sldId id="270" r:id="rId3"/>
    <p:sldId id="256" r:id="rId4"/>
    <p:sldId id="257" r:id="rId5"/>
    <p:sldId id="284" r:id="rId6"/>
    <p:sldId id="258" r:id="rId7"/>
    <p:sldId id="259" r:id="rId8"/>
    <p:sldId id="260" r:id="rId9"/>
    <p:sldId id="261" r:id="rId10"/>
    <p:sldId id="286" r:id="rId11"/>
    <p:sldId id="287" r:id="rId12"/>
    <p:sldId id="285" r:id="rId13"/>
    <p:sldId id="262" r:id="rId14"/>
    <p:sldId id="289" r:id="rId15"/>
    <p:sldId id="288" r:id="rId16"/>
    <p:sldId id="263" r:id="rId17"/>
    <p:sldId id="290" r:id="rId18"/>
    <p:sldId id="264" r:id="rId19"/>
    <p:sldId id="283" r:id="rId20"/>
    <p:sldId id="292" r:id="rId21"/>
    <p:sldId id="291" r:id="rId22"/>
    <p:sldId id="265" r:id="rId23"/>
    <p:sldId id="294" r:id="rId24"/>
    <p:sldId id="293" r:id="rId25"/>
    <p:sldId id="266" r:id="rId26"/>
    <p:sldId id="295" r:id="rId27"/>
    <p:sldId id="267" r:id="rId28"/>
    <p:sldId id="297" r:id="rId29"/>
    <p:sldId id="298" r:id="rId30"/>
    <p:sldId id="268" r:id="rId31"/>
    <p:sldId id="300" r:id="rId32"/>
    <p:sldId id="275" r:id="rId33"/>
    <p:sldId id="276" r:id="rId34"/>
    <p:sldId id="301" r:id="rId35"/>
    <p:sldId id="302" r:id="rId36"/>
    <p:sldId id="277" r:id="rId37"/>
    <p:sldId id="303" r:id="rId38"/>
    <p:sldId id="304" r:id="rId39"/>
    <p:sldId id="278" r:id="rId40"/>
    <p:sldId id="279" r:id="rId41"/>
    <p:sldId id="306" r:id="rId42"/>
    <p:sldId id="305" r:id="rId43"/>
    <p:sldId id="307" r:id="rId44"/>
    <p:sldId id="309" r:id="rId45"/>
    <p:sldId id="308" r:id="rId46"/>
    <p:sldId id="280" r:id="rId47"/>
    <p:sldId id="281" r:id="rId48"/>
    <p:sldId id="311" r:id="rId49"/>
    <p:sldId id="310" r:id="rId50"/>
    <p:sldId id="312" r:id="rId51"/>
    <p:sldId id="313" r:id="rId52"/>
    <p:sldId id="314" r:id="rId53"/>
    <p:sldId id="315" r:id="rId54"/>
    <p:sldId id="316" r:id="rId55"/>
    <p:sldId id="317" r:id="rId56"/>
    <p:sldId id="318" r:id="rId57"/>
    <p:sldId id="319" r:id="rId58"/>
    <p:sldId id="320" r:id="rId59"/>
    <p:sldId id="321" r:id="rId60"/>
    <p:sldId id="322" r:id="rId61"/>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4" d="100"/>
          <a:sy n="44" d="100"/>
        </p:scale>
        <p:origin x="-450"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bwMode="auto">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076" name="Rectangle 4"/>
          <p:cNvSpPr>
            <a:spLocks noGrp="1" noChangeArrowheads="1"/>
          </p:cNvSpPr>
          <p:nvPr>
            <p:ph type="ctrTitle"/>
          </p:nvPr>
        </p:nvSpPr>
        <p:spPr>
          <a:xfrm>
            <a:off x="1524000" y="1676400"/>
            <a:ext cx="6096000" cy="1470025"/>
          </a:xfrm>
        </p:spPr>
        <p:txBody>
          <a:bodyPr/>
          <a:lstStyle>
            <a:lvl1pPr>
              <a:defRPr/>
            </a:lvl1pPr>
          </a:lstStyle>
          <a:p>
            <a:r>
              <a:rPr lang="es-ES" smtClean="0"/>
              <a:t>Haga clic para modificar el estilo de título del patrón</a:t>
            </a:r>
            <a:endParaRPr lang="en-US"/>
          </a:p>
        </p:txBody>
      </p:sp>
      <p:sp>
        <p:nvSpPr>
          <p:cNvPr id="3077" name="Rectangle 5"/>
          <p:cNvSpPr>
            <a:spLocks noGrp="1" noChangeArrowheads="1"/>
          </p:cNvSpPr>
          <p:nvPr>
            <p:ph type="subTitle" idx="1"/>
          </p:nvPr>
        </p:nvSpPr>
        <p:spPr>
          <a:xfrm>
            <a:off x="1524000" y="3200400"/>
            <a:ext cx="6096000" cy="914400"/>
          </a:xfrm>
        </p:spPr>
        <p:txBody>
          <a:bodyPr/>
          <a:lstStyle>
            <a:lvl1pPr marL="0" indent="0" algn="ctr">
              <a:buFontTx/>
              <a:buNone/>
              <a:defRPr/>
            </a:lvl1pPr>
          </a:lstStyle>
          <a:p>
            <a:r>
              <a:rPr lang="es-ES" smtClean="0"/>
              <a:t>Haga clic para modificar el estilo de subtítulo del patrón</a:t>
            </a:r>
            <a:endParaRPr lang="en-US"/>
          </a:p>
        </p:txBody>
      </p:sp>
      <p:sp>
        <p:nvSpPr>
          <p:cNvPr id="3078" name="Rectangle 6"/>
          <p:cNvSpPr>
            <a:spLocks noGrp="1" noChangeArrowheads="1"/>
          </p:cNvSpPr>
          <p:nvPr>
            <p:ph type="dt" sz="half" idx="2"/>
          </p:nvPr>
        </p:nvSpPr>
        <p:spPr/>
        <p:txBody>
          <a:bodyPr/>
          <a:lstStyle>
            <a:lvl1pPr>
              <a:defRPr/>
            </a:lvl1pPr>
          </a:lstStyle>
          <a:p>
            <a:fld id="{C333C1B4-478E-4097-823A-C3EC88866FE6}" type="datetimeFigureOut">
              <a:rPr lang="es-MX" smtClean="0"/>
              <a:pPr/>
              <a:t>10/11/2011</a:t>
            </a:fld>
            <a:endParaRPr lang="es-MX" dirty="0"/>
          </a:p>
        </p:txBody>
      </p:sp>
      <p:sp>
        <p:nvSpPr>
          <p:cNvPr id="3079" name="Rectangle 7"/>
          <p:cNvSpPr>
            <a:spLocks noGrp="1" noChangeArrowheads="1"/>
          </p:cNvSpPr>
          <p:nvPr>
            <p:ph type="ftr" sz="quarter" idx="3"/>
          </p:nvPr>
        </p:nvSpPr>
        <p:spPr>
          <a:xfrm>
            <a:off x="3124200" y="6248400"/>
            <a:ext cx="2895600" cy="476250"/>
          </a:xfrm>
        </p:spPr>
        <p:txBody>
          <a:bodyPr/>
          <a:lstStyle>
            <a:lvl1pPr>
              <a:defRPr/>
            </a:lvl1pPr>
          </a:lstStyle>
          <a:p>
            <a:endParaRPr lang="es-MX" dirty="0"/>
          </a:p>
        </p:txBody>
      </p:sp>
      <p:sp>
        <p:nvSpPr>
          <p:cNvPr id="3080" name="Rectangle 8"/>
          <p:cNvSpPr>
            <a:spLocks noGrp="1" noChangeArrowheads="1"/>
          </p:cNvSpPr>
          <p:nvPr>
            <p:ph type="sldNum" sz="quarter" idx="4"/>
          </p:nvPr>
        </p:nvSpPr>
        <p:spPr>
          <a:xfrm>
            <a:off x="6096000" y="6245225"/>
            <a:ext cx="1631950" cy="476250"/>
          </a:xfrm>
        </p:spPr>
        <p:txBody>
          <a:bodyPr/>
          <a:lstStyle>
            <a:lvl1pPr>
              <a:defRPr/>
            </a:lvl1pPr>
          </a:lstStyle>
          <a:p>
            <a:fld id="{3A7BAEA1-48DA-4C19-8C5C-BFC665DC5F0E}" type="slidenum">
              <a:rPr lang="es-MX" smtClean="0"/>
              <a:pPr/>
              <a:t>‹Nº›</a:t>
            </a:fld>
            <a:endParaRPr lang="es-MX" dirty="0"/>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a:lvl1pPr>
          </a:lstStyle>
          <a:p>
            <a:fld id="{C333C1B4-478E-4097-823A-C3EC88866FE6}" type="datetimeFigureOut">
              <a:rPr lang="es-MX" smtClean="0"/>
              <a:pPr/>
              <a:t>10/11/2011</a:t>
            </a:fld>
            <a:endParaRPr lang="es-MX" dirty="0"/>
          </a:p>
        </p:txBody>
      </p:sp>
      <p:sp>
        <p:nvSpPr>
          <p:cNvPr id="5" name="4 Marcador de pie de página"/>
          <p:cNvSpPr>
            <a:spLocks noGrp="1"/>
          </p:cNvSpPr>
          <p:nvPr>
            <p:ph type="ftr" sz="quarter" idx="11"/>
          </p:nvPr>
        </p:nvSpPr>
        <p:spPr/>
        <p:txBody>
          <a:bodyPr/>
          <a:lstStyle>
            <a:lvl1pPr>
              <a:defRPr/>
            </a:lvl1pPr>
          </a:lstStyle>
          <a:p>
            <a:endParaRPr lang="es-MX" dirty="0"/>
          </a:p>
        </p:txBody>
      </p:sp>
      <p:sp>
        <p:nvSpPr>
          <p:cNvPr id="6" name="5 Marcador de número de diapositiva"/>
          <p:cNvSpPr>
            <a:spLocks noGrp="1"/>
          </p:cNvSpPr>
          <p:nvPr>
            <p:ph type="sldNum" sz="quarter" idx="12"/>
          </p:nvPr>
        </p:nvSpPr>
        <p:spPr/>
        <p:txBody>
          <a:bodyPr/>
          <a:lstStyle>
            <a:lvl1pPr>
              <a:defRPr/>
            </a:lvl1pPr>
          </a:lstStyle>
          <a:p>
            <a:fld id="{3A7BAEA1-48DA-4C19-8C5C-BFC665DC5F0E}" type="slidenum">
              <a:rPr lang="es-MX" smtClean="0"/>
              <a:pPr/>
              <a:t>‹Nº›</a:t>
            </a:fld>
            <a:endParaRPr lang="es-MX" dirty="0"/>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fld id="{C333C1B4-478E-4097-823A-C3EC88866FE6}" type="datetimeFigureOut">
              <a:rPr lang="es-MX" smtClean="0"/>
              <a:pPr/>
              <a:t>10/11/2011</a:t>
            </a:fld>
            <a:endParaRPr lang="es-MX" dirty="0"/>
          </a:p>
        </p:txBody>
      </p:sp>
      <p:sp>
        <p:nvSpPr>
          <p:cNvPr id="5" name="4 Marcador de pie de página"/>
          <p:cNvSpPr>
            <a:spLocks noGrp="1"/>
          </p:cNvSpPr>
          <p:nvPr>
            <p:ph type="ftr" sz="quarter" idx="11"/>
          </p:nvPr>
        </p:nvSpPr>
        <p:spPr/>
        <p:txBody>
          <a:bodyPr/>
          <a:lstStyle>
            <a:lvl1pPr>
              <a:defRPr/>
            </a:lvl1pPr>
          </a:lstStyle>
          <a:p>
            <a:endParaRPr lang="es-MX" dirty="0"/>
          </a:p>
        </p:txBody>
      </p:sp>
      <p:sp>
        <p:nvSpPr>
          <p:cNvPr id="6" name="5 Marcador de número de diapositiva"/>
          <p:cNvSpPr>
            <a:spLocks noGrp="1"/>
          </p:cNvSpPr>
          <p:nvPr>
            <p:ph type="sldNum" sz="quarter" idx="12"/>
          </p:nvPr>
        </p:nvSpPr>
        <p:spPr/>
        <p:txBody>
          <a:bodyPr/>
          <a:lstStyle>
            <a:lvl1pPr>
              <a:defRPr/>
            </a:lvl1pPr>
          </a:lstStyle>
          <a:p>
            <a:fld id="{3A7BAEA1-48DA-4C19-8C5C-BFC665DC5F0E}" type="slidenum">
              <a:rPr lang="es-MX" smtClean="0"/>
              <a:pPr/>
              <a:t>‹Nº›</a:t>
            </a:fld>
            <a:endParaRPr lang="es-MX"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1447800" y="1752600"/>
            <a:ext cx="3048000" cy="4373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752600"/>
            <a:ext cx="3048000" cy="4373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fecha"/>
          <p:cNvSpPr>
            <a:spLocks noGrp="1"/>
          </p:cNvSpPr>
          <p:nvPr>
            <p:ph type="dt" sz="half" idx="10"/>
          </p:nvPr>
        </p:nvSpPr>
        <p:spPr/>
        <p:txBody>
          <a:bodyPr/>
          <a:lstStyle>
            <a:lvl1pPr>
              <a:defRPr/>
            </a:lvl1pPr>
          </a:lstStyle>
          <a:p>
            <a:fld id="{C333C1B4-478E-4097-823A-C3EC88866FE6}" type="datetimeFigureOut">
              <a:rPr lang="es-MX" smtClean="0"/>
              <a:pPr/>
              <a:t>10/11/2011</a:t>
            </a:fld>
            <a:endParaRPr lang="es-MX" dirty="0"/>
          </a:p>
        </p:txBody>
      </p:sp>
      <p:sp>
        <p:nvSpPr>
          <p:cNvPr id="6" name="5 Marcador de pie de página"/>
          <p:cNvSpPr>
            <a:spLocks noGrp="1"/>
          </p:cNvSpPr>
          <p:nvPr>
            <p:ph type="ftr" sz="quarter" idx="11"/>
          </p:nvPr>
        </p:nvSpPr>
        <p:spPr/>
        <p:txBody>
          <a:bodyPr/>
          <a:lstStyle>
            <a:lvl1pPr>
              <a:defRPr/>
            </a:lvl1pPr>
          </a:lstStyle>
          <a:p>
            <a:endParaRPr lang="es-MX" dirty="0"/>
          </a:p>
        </p:txBody>
      </p:sp>
      <p:sp>
        <p:nvSpPr>
          <p:cNvPr id="7" name="6 Marcador de número de diapositiva"/>
          <p:cNvSpPr>
            <a:spLocks noGrp="1"/>
          </p:cNvSpPr>
          <p:nvPr>
            <p:ph type="sldNum" sz="quarter" idx="12"/>
          </p:nvPr>
        </p:nvSpPr>
        <p:spPr/>
        <p:txBody>
          <a:bodyPr/>
          <a:lstStyle>
            <a:lvl1pPr>
              <a:defRPr/>
            </a:lvl1pPr>
          </a:lstStyle>
          <a:p>
            <a:fld id="{3A7BAEA1-48DA-4C19-8C5C-BFC665DC5F0E}" type="slidenum">
              <a:rPr lang="es-MX" smtClean="0"/>
              <a:pPr/>
              <a:t>‹Nº›</a:t>
            </a:fld>
            <a:endParaRPr lang="es-MX"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6 Marcador de fecha"/>
          <p:cNvSpPr>
            <a:spLocks noGrp="1"/>
          </p:cNvSpPr>
          <p:nvPr>
            <p:ph type="dt" sz="half" idx="10"/>
          </p:nvPr>
        </p:nvSpPr>
        <p:spPr/>
        <p:txBody>
          <a:bodyPr/>
          <a:lstStyle>
            <a:lvl1pPr>
              <a:defRPr/>
            </a:lvl1pPr>
          </a:lstStyle>
          <a:p>
            <a:fld id="{C333C1B4-478E-4097-823A-C3EC88866FE6}" type="datetimeFigureOut">
              <a:rPr lang="es-MX" smtClean="0"/>
              <a:pPr/>
              <a:t>10/11/2011</a:t>
            </a:fld>
            <a:endParaRPr lang="es-MX" dirty="0"/>
          </a:p>
        </p:txBody>
      </p:sp>
      <p:sp>
        <p:nvSpPr>
          <p:cNvPr id="8" name="7 Marcador de pie de página"/>
          <p:cNvSpPr>
            <a:spLocks noGrp="1"/>
          </p:cNvSpPr>
          <p:nvPr>
            <p:ph type="ftr" sz="quarter" idx="11"/>
          </p:nvPr>
        </p:nvSpPr>
        <p:spPr/>
        <p:txBody>
          <a:bodyPr/>
          <a:lstStyle>
            <a:lvl1pPr>
              <a:defRPr/>
            </a:lvl1pPr>
          </a:lstStyle>
          <a:p>
            <a:endParaRPr lang="es-MX" dirty="0"/>
          </a:p>
        </p:txBody>
      </p:sp>
      <p:sp>
        <p:nvSpPr>
          <p:cNvPr id="9" name="8 Marcador de número de diapositiva"/>
          <p:cNvSpPr>
            <a:spLocks noGrp="1"/>
          </p:cNvSpPr>
          <p:nvPr>
            <p:ph type="sldNum" sz="quarter" idx="12"/>
          </p:nvPr>
        </p:nvSpPr>
        <p:spPr/>
        <p:txBody>
          <a:bodyPr/>
          <a:lstStyle>
            <a:lvl1pPr>
              <a:defRPr/>
            </a:lvl1pPr>
          </a:lstStyle>
          <a:p>
            <a:fld id="{3A7BAEA1-48DA-4C19-8C5C-BFC665DC5F0E}" type="slidenum">
              <a:rPr lang="es-MX" smtClean="0"/>
              <a:pPr/>
              <a:t>‹Nº›</a:t>
            </a:fld>
            <a:endParaRPr lang="es-MX"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fecha"/>
          <p:cNvSpPr>
            <a:spLocks noGrp="1"/>
          </p:cNvSpPr>
          <p:nvPr>
            <p:ph type="dt" sz="half" idx="10"/>
          </p:nvPr>
        </p:nvSpPr>
        <p:spPr/>
        <p:txBody>
          <a:bodyPr/>
          <a:lstStyle>
            <a:lvl1pPr>
              <a:defRPr/>
            </a:lvl1pPr>
          </a:lstStyle>
          <a:p>
            <a:fld id="{C333C1B4-478E-4097-823A-C3EC88866FE6}" type="datetimeFigureOut">
              <a:rPr lang="es-MX" smtClean="0"/>
              <a:pPr/>
              <a:t>10/11/2011</a:t>
            </a:fld>
            <a:endParaRPr lang="es-MX" dirty="0"/>
          </a:p>
        </p:txBody>
      </p:sp>
      <p:sp>
        <p:nvSpPr>
          <p:cNvPr id="4" name="3 Marcador de pie de página"/>
          <p:cNvSpPr>
            <a:spLocks noGrp="1"/>
          </p:cNvSpPr>
          <p:nvPr>
            <p:ph type="ftr" sz="quarter" idx="11"/>
          </p:nvPr>
        </p:nvSpPr>
        <p:spPr/>
        <p:txBody>
          <a:bodyPr/>
          <a:lstStyle>
            <a:lvl1pPr>
              <a:defRPr/>
            </a:lvl1pPr>
          </a:lstStyle>
          <a:p>
            <a:endParaRPr lang="es-MX" dirty="0"/>
          </a:p>
        </p:txBody>
      </p:sp>
      <p:sp>
        <p:nvSpPr>
          <p:cNvPr id="5" name="4 Marcador de número de diapositiva"/>
          <p:cNvSpPr>
            <a:spLocks noGrp="1"/>
          </p:cNvSpPr>
          <p:nvPr>
            <p:ph type="sldNum" sz="quarter" idx="12"/>
          </p:nvPr>
        </p:nvSpPr>
        <p:spPr/>
        <p:txBody>
          <a:bodyPr/>
          <a:lstStyle>
            <a:lvl1pPr>
              <a:defRPr/>
            </a:lvl1pPr>
          </a:lstStyle>
          <a:p>
            <a:fld id="{3A7BAEA1-48DA-4C19-8C5C-BFC665DC5F0E}" type="slidenum">
              <a:rPr lang="es-MX" smtClean="0"/>
              <a:pPr/>
              <a:t>‹Nº›</a:t>
            </a:fld>
            <a:endParaRPr lang="es-MX" dirty="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a:defRPr/>
            </a:lvl1pPr>
          </a:lstStyle>
          <a:p>
            <a:fld id="{C333C1B4-478E-4097-823A-C3EC88866FE6}" type="datetimeFigureOut">
              <a:rPr lang="es-MX" smtClean="0"/>
              <a:pPr/>
              <a:t>10/11/2011</a:t>
            </a:fld>
            <a:endParaRPr lang="es-MX" dirty="0"/>
          </a:p>
        </p:txBody>
      </p:sp>
      <p:sp>
        <p:nvSpPr>
          <p:cNvPr id="3" name="2 Marcador de pie de página"/>
          <p:cNvSpPr>
            <a:spLocks noGrp="1"/>
          </p:cNvSpPr>
          <p:nvPr>
            <p:ph type="ftr" sz="quarter" idx="11"/>
          </p:nvPr>
        </p:nvSpPr>
        <p:spPr/>
        <p:txBody>
          <a:bodyPr/>
          <a:lstStyle>
            <a:lvl1pPr>
              <a:defRPr/>
            </a:lvl1pPr>
          </a:lstStyle>
          <a:p>
            <a:endParaRPr lang="es-MX" dirty="0"/>
          </a:p>
        </p:txBody>
      </p:sp>
      <p:sp>
        <p:nvSpPr>
          <p:cNvPr id="4" name="3 Marcador de número de diapositiva"/>
          <p:cNvSpPr>
            <a:spLocks noGrp="1"/>
          </p:cNvSpPr>
          <p:nvPr>
            <p:ph type="sldNum" sz="quarter" idx="12"/>
          </p:nvPr>
        </p:nvSpPr>
        <p:spPr/>
        <p:txBody>
          <a:bodyPr/>
          <a:lstStyle>
            <a:lvl1pPr>
              <a:defRPr/>
            </a:lvl1pPr>
          </a:lstStyle>
          <a:p>
            <a:fld id="{3A7BAEA1-48DA-4C19-8C5C-BFC665DC5F0E}" type="slidenum">
              <a:rPr lang="es-MX" smtClean="0"/>
              <a:pPr/>
              <a:t>‹Nº›</a:t>
            </a:fld>
            <a:endParaRPr lang="es-MX" dirty="0"/>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a:defRPr/>
            </a:lvl1pPr>
          </a:lstStyle>
          <a:p>
            <a:fld id="{C333C1B4-478E-4097-823A-C3EC88866FE6}" type="datetimeFigureOut">
              <a:rPr lang="es-MX" smtClean="0"/>
              <a:pPr/>
              <a:t>10/11/2011</a:t>
            </a:fld>
            <a:endParaRPr lang="es-MX" dirty="0"/>
          </a:p>
        </p:txBody>
      </p:sp>
      <p:sp>
        <p:nvSpPr>
          <p:cNvPr id="6" name="5 Marcador de pie de página"/>
          <p:cNvSpPr>
            <a:spLocks noGrp="1"/>
          </p:cNvSpPr>
          <p:nvPr>
            <p:ph type="ftr" sz="quarter" idx="11"/>
          </p:nvPr>
        </p:nvSpPr>
        <p:spPr/>
        <p:txBody>
          <a:bodyPr/>
          <a:lstStyle>
            <a:lvl1pPr>
              <a:defRPr/>
            </a:lvl1pPr>
          </a:lstStyle>
          <a:p>
            <a:endParaRPr lang="es-MX" dirty="0"/>
          </a:p>
        </p:txBody>
      </p:sp>
      <p:sp>
        <p:nvSpPr>
          <p:cNvPr id="7" name="6 Marcador de número de diapositiva"/>
          <p:cNvSpPr>
            <a:spLocks noGrp="1"/>
          </p:cNvSpPr>
          <p:nvPr>
            <p:ph type="sldNum" sz="quarter" idx="12"/>
          </p:nvPr>
        </p:nvSpPr>
        <p:spPr/>
        <p:txBody>
          <a:bodyPr/>
          <a:lstStyle>
            <a:lvl1pPr>
              <a:defRPr/>
            </a:lvl1pPr>
          </a:lstStyle>
          <a:p>
            <a:fld id="{3A7BAEA1-48DA-4C19-8C5C-BFC665DC5F0E}" type="slidenum">
              <a:rPr lang="es-MX" smtClean="0"/>
              <a:pPr/>
              <a:t>‹Nº›</a:t>
            </a:fld>
            <a:endParaRPr lang="es-MX" dirty="0"/>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smtClean="0"/>
              <a:t>Haga clic en el icono para agregar una imagen</a:t>
            </a:r>
            <a:endParaRPr lang="es-MX"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a:defRPr/>
            </a:lvl1pPr>
          </a:lstStyle>
          <a:p>
            <a:fld id="{C333C1B4-478E-4097-823A-C3EC88866FE6}" type="datetimeFigureOut">
              <a:rPr lang="es-MX" smtClean="0"/>
              <a:pPr/>
              <a:t>10/11/2011</a:t>
            </a:fld>
            <a:endParaRPr lang="es-MX" dirty="0"/>
          </a:p>
        </p:txBody>
      </p:sp>
      <p:sp>
        <p:nvSpPr>
          <p:cNvPr id="6" name="5 Marcador de pie de página"/>
          <p:cNvSpPr>
            <a:spLocks noGrp="1"/>
          </p:cNvSpPr>
          <p:nvPr>
            <p:ph type="ftr" sz="quarter" idx="11"/>
          </p:nvPr>
        </p:nvSpPr>
        <p:spPr/>
        <p:txBody>
          <a:bodyPr/>
          <a:lstStyle>
            <a:lvl1pPr>
              <a:defRPr/>
            </a:lvl1pPr>
          </a:lstStyle>
          <a:p>
            <a:endParaRPr lang="es-MX" dirty="0"/>
          </a:p>
        </p:txBody>
      </p:sp>
      <p:sp>
        <p:nvSpPr>
          <p:cNvPr id="7" name="6 Marcador de número de diapositiva"/>
          <p:cNvSpPr>
            <a:spLocks noGrp="1"/>
          </p:cNvSpPr>
          <p:nvPr>
            <p:ph type="sldNum" sz="quarter" idx="12"/>
          </p:nvPr>
        </p:nvSpPr>
        <p:spPr/>
        <p:txBody>
          <a:bodyPr/>
          <a:lstStyle>
            <a:lvl1pPr>
              <a:defRPr/>
            </a:lvl1pPr>
          </a:lstStyle>
          <a:p>
            <a:fld id="{3A7BAEA1-48DA-4C19-8C5C-BFC665DC5F0E}" type="slidenum">
              <a:rPr lang="es-MX" smtClean="0"/>
              <a:pPr/>
              <a:t>‹Nº›</a:t>
            </a:fld>
            <a:endParaRPr lang="es-MX" dirty="0"/>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a:lvl1pPr>
          </a:lstStyle>
          <a:p>
            <a:fld id="{C333C1B4-478E-4097-823A-C3EC88866FE6}" type="datetimeFigureOut">
              <a:rPr lang="es-MX" smtClean="0"/>
              <a:pPr/>
              <a:t>10/11/2011</a:t>
            </a:fld>
            <a:endParaRPr lang="es-MX" dirty="0"/>
          </a:p>
        </p:txBody>
      </p:sp>
      <p:sp>
        <p:nvSpPr>
          <p:cNvPr id="5" name="4 Marcador de pie de página"/>
          <p:cNvSpPr>
            <a:spLocks noGrp="1"/>
          </p:cNvSpPr>
          <p:nvPr>
            <p:ph type="ftr" sz="quarter" idx="11"/>
          </p:nvPr>
        </p:nvSpPr>
        <p:spPr/>
        <p:txBody>
          <a:bodyPr/>
          <a:lstStyle>
            <a:lvl1pPr>
              <a:defRPr/>
            </a:lvl1pPr>
          </a:lstStyle>
          <a:p>
            <a:endParaRPr lang="es-MX" dirty="0"/>
          </a:p>
        </p:txBody>
      </p:sp>
      <p:sp>
        <p:nvSpPr>
          <p:cNvPr id="6" name="5 Marcador de número de diapositiva"/>
          <p:cNvSpPr>
            <a:spLocks noGrp="1"/>
          </p:cNvSpPr>
          <p:nvPr>
            <p:ph type="sldNum" sz="quarter" idx="12"/>
          </p:nvPr>
        </p:nvSpPr>
        <p:spPr/>
        <p:txBody>
          <a:bodyPr/>
          <a:lstStyle>
            <a:lvl1pPr>
              <a:defRPr/>
            </a:lvl1pPr>
          </a:lstStyle>
          <a:p>
            <a:fld id="{3A7BAEA1-48DA-4C19-8C5C-BFC665DC5F0E}" type="slidenum">
              <a:rPr lang="es-MX" smtClean="0"/>
              <a:pPr/>
              <a:t>‹Nº›</a:t>
            </a:fld>
            <a:endParaRPr lang="es-MX" dirty="0"/>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134100" y="457200"/>
            <a:ext cx="1562100" cy="5668963"/>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1447800" y="457200"/>
            <a:ext cx="4533900" cy="5668963"/>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a:lvl1pPr>
          </a:lstStyle>
          <a:p>
            <a:fld id="{C333C1B4-478E-4097-823A-C3EC88866FE6}" type="datetimeFigureOut">
              <a:rPr lang="es-MX" smtClean="0"/>
              <a:pPr/>
              <a:t>10/11/2011</a:t>
            </a:fld>
            <a:endParaRPr lang="es-MX" dirty="0"/>
          </a:p>
        </p:txBody>
      </p:sp>
      <p:sp>
        <p:nvSpPr>
          <p:cNvPr id="5" name="4 Marcador de pie de página"/>
          <p:cNvSpPr>
            <a:spLocks noGrp="1"/>
          </p:cNvSpPr>
          <p:nvPr>
            <p:ph type="ftr" sz="quarter" idx="11"/>
          </p:nvPr>
        </p:nvSpPr>
        <p:spPr/>
        <p:txBody>
          <a:bodyPr/>
          <a:lstStyle>
            <a:lvl1pPr>
              <a:defRPr/>
            </a:lvl1pPr>
          </a:lstStyle>
          <a:p>
            <a:endParaRPr lang="es-MX" dirty="0"/>
          </a:p>
        </p:txBody>
      </p:sp>
      <p:sp>
        <p:nvSpPr>
          <p:cNvPr id="6" name="5 Marcador de número de diapositiva"/>
          <p:cNvSpPr>
            <a:spLocks noGrp="1"/>
          </p:cNvSpPr>
          <p:nvPr>
            <p:ph type="sldNum" sz="quarter" idx="12"/>
          </p:nvPr>
        </p:nvSpPr>
        <p:spPr/>
        <p:txBody>
          <a:bodyPr/>
          <a:lstStyle>
            <a:lvl1pPr>
              <a:defRPr/>
            </a:lvl1pPr>
          </a:lstStyle>
          <a:p>
            <a:fld id="{3A7BAEA1-48DA-4C19-8C5C-BFC665DC5F0E}" type="slidenum">
              <a:rPr lang="es-MX" smtClean="0"/>
              <a:pPr/>
              <a:t>‹Nº›</a:t>
            </a:fld>
            <a:endParaRPr lang="es-MX" dirty="0"/>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1">
        <a:schemeClr val="bg1"/>
      </p:bgRef>
    </p:bg>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smtClean="0"/>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C333C1B4-478E-4097-823A-C3EC88866FE6}" type="datetimeFigureOut">
              <a:rPr lang="es-MX" smtClean="0"/>
              <a:pPr/>
              <a:t>10/11/2011</a:t>
            </a:fld>
            <a:endParaRPr lang="es-MX"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s-MX"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3A7BAEA1-48DA-4C19-8C5C-BFC665DC5F0E}" type="slidenum">
              <a:rPr lang="es-MX" smtClean="0"/>
              <a:pPr/>
              <a:t>‹Nº›</a:t>
            </a:fld>
            <a:endParaRPr lang="es-MX" dirty="0"/>
          </a:p>
        </p:txBody>
      </p:sp>
    </p:spTree>
  </p:cSld>
  <p:clrMapOvr>
    <a:overrideClrMapping bg1="lt1" tx1="dk1" bg2="lt2" tx2="dk2" accent1="accent1" accent2="accent2" accent3="accent3" accent4="accent4" accent5="accent5" accent6="accent6" hlink="hlink" folHlink="folHlink"/>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4"/>
          </p:nvPr>
        </p:nvSpPr>
        <p:spPr/>
        <p:txBody>
          <a:bodyPr rtlCol="0"/>
          <a:lstStyle/>
          <a:p>
            <a:fld id="{C333C1B4-478E-4097-823A-C3EC88866FE6}" type="datetimeFigureOut">
              <a:rPr lang="es-MX" smtClean="0"/>
              <a:pPr/>
              <a:t>10/11/2011</a:t>
            </a:fld>
            <a:endParaRPr lang="es-MX" dirty="0"/>
          </a:p>
        </p:txBody>
      </p:sp>
      <p:sp>
        <p:nvSpPr>
          <p:cNvPr id="9" name="8 Marcador de número de diapositiva"/>
          <p:cNvSpPr>
            <a:spLocks noGrp="1"/>
          </p:cNvSpPr>
          <p:nvPr>
            <p:ph type="sldNum" sz="quarter" idx="15"/>
          </p:nvPr>
        </p:nvSpPr>
        <p:spPr/>
        <p:txBody>
          <a:bodyPr rtlCol="0"/>
          <a:lstStyle/>
          <a:p>
            <a:fld id="{3A7BAEA1-48DA-4C19-8C5C-BFC665DC5F0E}" type="slidenum">
              <a:rPr lang="es-MX" smtClean="0"/>
              <a:pPr/>
              <a:t>‹Nº›</a:t>
            </a:fld>
            <a:endParaRPr lang="es-MX" dirty="0"/>
          </a:p>
        </p:txBody>
      </p:sp>
      <p:sp>
        <p:nvSpPr>
          <p:cNvPr id="10" name="9 Marcador de pie de página"/>
          <p:cNvSpPr>
            <a:spLocks noGrp="1"/>
          </p:cNvSpPr>
          <p:nvPr>
            <p:ph type="ftr" sz="quarter" idx="16"/>
          </p:nvPr>
        </p:nvSpPr>
        <p:spPr/>
        <p:txBody>
          <a:bodyPr rtlCol="0"/>
          <a:lstStyle/>
          <a:p>
            <a:endParaRPr lang="es-MX" dirty="0"/>
          </a:p>
        </p:txBody>
      </p:sp>
    </p:spTree>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1">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C333C1B4-478E-4097-823A-C3EC88866FE6}" type="datetimeFigureOut">
              <a:rPr lang="es-MX" smtClean="0"/>
              <a:pPr/>
              <a:t>10/11/2011</a:t>
            </a:fld>
            <a:endParaRPr lang="es-MX"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s-MX"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3A7BAEA1-48DA-4C19-8C5C-BFC665DC5F0E}" type="slidenum">
              <a:rPr lang="es-MX" smtClean="0"/>
              <a:pPr/>
              <a:t>‹Nº›</a:t>
            </a:fld>
            <a:endParaRPr lang="es-MX" dirty="0"/>
          </a:p>
        </p:txBody>
      </p:sp>
    </p:spTree>
  </p:cSld>
  <p:clrMapOvr>
    <a:overrideClrMapping bg1="dk1" tx1="lt1" bg2="dk2" tx2="lt2" accent1="accent1" accent2="accent2" accent3="accent3" accent4="accent4" accent5="accent5" accent6="accent6" hlink="hlink" folHlink="folHlink"/>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5" name="4 Marcador de fecha"/>
          <p:cNvSpPr>
            <a:spLocks noGrp="1"/>
          </p:cNvSpPr>
          <p:nvPr>
            <p:ph type="dt" sz="half" idx="10"/>
          </p:nvPr>
        </p:nvSpPr>
        <p:spPr/>
        <p:txBody>
          <a:bodyPr/>
          <a:lstStyle/>
          <a:p>
            <a:fld id="{C333C1B4-478E-4097-823A-C3EC88866FE6}" type="datetimeFigureOut">
              <a:rPr lang="es-MX" smtClean="0"/>
              <a:pPr/>
              <a:t>10/11/2011</a:t>
            </a:fld>
            <a:endParaRPr lang="es-MX" dirty="0"/>
          </a:p>
        </p:txBody>
      </p:sp>
      <p:sp>
        <p:nvSpPr>
          <p:cNvPr id="6" name="5 Marcador de pie de página"/>
          <p:cNvSpPr>
            <a:spLocks noGrp="1"/>
          </p:cNvSpPr>
          <p:nvPr>
            <p:ph type="ftr" sz="quarter" idx="11"/>
          </p:nvPr>
        </p:nvSpPr>
        <p:spPr/>
        <p:txBody>
          <a:bodyPr/>
          <a:lstStyle/>
          <a:p>
            <a:endParaRPr lang="es-MX" dirty="0"/>
          </a:p>
        </p:txBody>
      </p:sp>
      <p:sp>
        <p:nvSpPr>
          <p:cNvPr id="7" name="6 Marcador de número de diapositiva"/>
          <p:cNvSpPr>
            <a:spLocks noGrp="1"/>
          </p:cNvSpPr>
          <p:nvPr>
            <p:ph type="sldNum" sz="quarter" idx="12"/>
          </p:nvPr>
        </p:nvSpPr>
        <p:spPr/>
        <p:txBody>
          <a:bodyPr/>
          <a:lstStyle/>
          <a:p>
            <a:fld id="{3A7BAEA1-48DA-4C19-8C5C-BFC665DC5F0E}" type="slidenum">
              <a:rPr lang="es-MX" smtClean="0"/>
              <a:pPr/>
              <a:t>‹Nº›</a:t>
            </a:fld>
            <a:endParaRPr lang="es-MX"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smtClean="0"/>
              <a:t>Haga clic para modificar el estilo de título del patrón</a:t>
            </a:r>
            <a:endParaRPr kumimoji="0" lang="en-US"/>
          </a:p>
        </p:txBody>
      </p:sp>
      <p:sp>
        <p:nvSpPr>
          <p:cNvPr id="7" name="6 Marcador de fecha"/>
          <p:cNvSpPr>
            <a:spLocks noGrp="1"/>
          </p:cNvSpPr>
          <p:nvPr>
            <p:ph type="dt" sz="half" idx="10"/>
          </p:nvPr>
        </p:nvSpPr>
        <p:spPr/>
        <p:txBody>
          <a:bodyPr/>
          <a:lstStyle/>
          <a:p>
            <a:fld id="{C333C1B4-478E-4097-823A-C3EC88866FE6}" type="datetimeFigureOut">
              <a:rPr lang="es-MX" smtClean="0"/>
              <a:pPr/>
              <a:t>10/11/2011</a:t>
            </a:fld>
            <a:endParaRPr lang="es-MX" dirty="0"/>
          </a:p>
        </p:txBody>
      </p:sp>
      <p:sp>
        <p:nvSpPr>
          <p:cNvPr id="8" name="7 Marcador de pie de página"/>
          <p:cNvSpPr>
            <a:spLocks noGrp="1"/>
          </p:cNvSpPr>
          <p:nvPr>
            <p:ph type="ftr" sz="quarter" idx="11"/>
          </p:nvPr>
        </p:nvSpPr>
        <p:spPr/>
        <p:txBody>
          <a:bodyPr/>
          <a:lstStyle/>
          <a:p>
            <a:endParaRPr lang="es-MX" dirty="0"/>
          </a:p>
        </p:txBody>
      </p:sp>
      <p:sp>
        <p:nvSpPr>
          <p:cNvPr id="9" name="8 Marcador de número de diapositiva"/>
          <p:cNvSpPr>
            <a:spLocks noGrp="1"/>
          </p:cNvSpPr>
          <p:nvPr>
            <p:ph type="sldNum" sz="quarter" idx="12"/>
          </p:nvPr>
        </p:nvSpPr>
        <p:spPr/>
        <p:txBody>
          <a:bodyPr/>
          <a:lstStyle/>
          <a:p>
            <a:fld id="{3A7BAEA1-48DA-4C19-8C5C-BFC665DC5F0E}" type="slidenum">
              <a:rPr lang="es-MX" smtClean="0"/>
              <a:pPr/>
              <a:t>‹Nº›</a:t>
            </a:fld>
            <a:endParaRPr lang="es-MX"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smtClean="0"/>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smtClean="0"/>
              <a:t>Haga clic para modificar el estilo de texto del patrón</a:t>
            </a:r>
          </a:p>
        </p:txBody>
      </p:sp>
    </p:spTree>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C333C1B4-478E-4097-823A-C3EC88866FE6}" type="datetimeFigureOut">
              <a:rPr lang="es-MX" smtClean="0"/>
              <a:pPr/>
              <a:t>10/11/2011</a:t>
            </a:fld>
            <a:endParaRPr lang="es-MX" dirty="0"/>
          </a:p>
        </p:txBody>
      </p:sp>
      <p:sp>
        <p:nvSpPr>
          <p:cNvPr id="7" name="6 Marcador de número de diapositiva"/>
          <p:cNvSpPr>
            <a:spLocks noGrp="1"/>
          </p:cNvSpPr>
          <p:nvPr>
            <p:ph type="sldNum" sz="quarter" idx="11"/>
          </p:nvPr>
        </p:nvSpPr>
        <p:spPr/>
        <p:txBody>
          <a:bodyPr rtlCol="0"/>
          <a:lstStyle/>
          <a:p>
            <a:fld id="{3A7BAEA1-48DA-4C19-8C5C-BFC665DC5F0E}" type="slidenum">
              <a:rPr lang="es-MX" smtClean="0"/>
              <a:pPr/>
              <a:t>‹Nº›</a:t>
            </a:fld>
            <a:endParaRPr lang="es-MX" dirty="0"/>
          </a:p>
        </p:txBody>
      </p:sp>
      <p:sp>
        <p:nvSpPr>
          <p:cNvPr id="8" name="7 Marcador de pie de página"/>
          <p:cNvSpPr>
            <a:spLocks noGrp="1"/>
          </p:cNvSpPr>
          <p:nvPr>
            <p:ph type="ftr" sz="quarter" idx="12"/>
          </p:nvPr>
        </p:nvSpPr>
        <p:spPr/>
        <p:txBody>
          <a:bodyPr rtlCol="0"/>
          <a:lstStyle/>
          <a:p>
            <a:endParaRPr lang="es-MX" dirty="0"/>
          </a:p>
        </p:txBody>
      </p:sp>
    </p:spTree>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C333C1B4-478E-4097-823A-C3EC88866FE6}" type="datetimeFigureOut">
              <a:rPr lang="es-MX" smtClean="0"/>
              <a:pPr/>
              <a:t>10/11/2011</a:t>
            </a:fld>
            <a:endParaRPr lang="es-MX" dirty="0"/>
          </a:p>
        </p:txBody>
      </p:sp>
      <p:sp>
        <p:nvSpPr>
          <p:cNvPr id="3" name="2 Marcador de pie de página"/>
          <p:cNvSpPr>
            <a:spLocks noGrp="1"/>
          </p:cNvSpPr>
          <p:nvPr>
            <p:ph type="ftr" sz="quarter" idx="11"/>
          </p:nvPr>
        </p:nvSpPr>
        <p:spPr/>
        <p:txBody>
          <a:bodyPr/>
          <a:lstStyle/>
          <a:p>
            <a:endParaRPr lang="es-MX" dirty="0"/>
          </a:p>
        </p:txBody>
      </p:sp>
      <p:sp>
        <p:nvSpPr>
          <p:cNvPr id="4" name="3 Marcador de número de diapositiva"/>
          <p:cNvSpPr>
            <a:spLocks noGrp="1"/>
          </p:cNvSpPr>
          <p:nvPr>
            <p:ph type="sldNum" sz="quarter" idx="12"/>
          </p:nvPr>
        </p:nvSpPr>
        <p:spPr/>
        <p:txBody>
          <a:bodyPr/>
          <a:lstStyle/>
          <a:p>
            <a:fld id="{3A7BAEA1-48DA-4C19-8C5C-BFC665DC5F0E}" type="slidenum">
              <a:rPr lang="es-MX" smtClean="0"/>
              <a:pPr/>
              <a:t>‹Nº›</a:t>
            </a:fld>
            <a:endParaRPr lang="es-MX" dirty="0"/>
          </a:p>
        </p:txBody>
      </p:sp>
    </p:spTree>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bg>
      <p:bgRef idx="1001">
        <a:schemeClr val="bg1"/>
      </p:bgRef>
    </p:bg>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1" name="20 Marcador de fecha"/>
          <p:cNvSpPr>
            <a:spLocks noGrp="1"/>
          </p:cNvSpPr>
          <p:nvPr>
            <p:ph type="dt" sz="half" idx="14"/>
          </p:nvPr>
        </p:nvSpPr>
        <p:spPr/>
        <p:txBody>
          <a:bodyPr rtlCol="0"/>
          <a:lstStyle/>
          <a:p>
            <a:fld id="{C333C1B4-478E-4097-823A-C3EC88866FE6}" type="datetimeFigureOut">
              <a:rPr lang="es-MX" smtClean="0"/>
              <a:pPr/>
              <a:t>10/11/2011</a:t>
            </a:fld>
            <a:endParaRPr lang="es-MX" dirty="0"/>
          </a:p>
        </p:txBody>
      </p:sp>
      <p:sp>
        <p:nvSpPr>
          <p:cNvPr id="22" name="21 Marcador de número de diapositiva"/>
          <p:cNvSpPr>
            <a:spLocks noGrp="1"/>
          </p:cNvSpPr>
          <p:nvPr>
            <p:ph type="sldNum" sz="quarter" idx="15"/>
          </p:nvPr>
        </p:nvSpPr>
        <p:spPr/>
        <p:txBody>
          <a:bodyPr rtlCol="0"/>
          <a:lstStyle/>
          <a:p>
            <a:fld id="{3A7BAEA1-48DA-4C19-8C5C-BFC665DC5F0E}" type="slidenum">
              <a:rPr lang="es-MX" smtClean="0"/>
              <a:pPr/>
              <a:t>‹Nº›</a:t>
            </a:fld>
            <a:endParaRPr lang="es-MX" dirty="0"/>
          </a:p>
        </p:txBody>
      </p:sp>
      <p:sp>
        <p:nvSpPr>
          <p:cNvPr id="23" name="22 Marcador de pie de página"/>
          <p:cNvSpPr>
            <a:spLocks noGrp="1"/>
          </p:cNvSpPr>
          <p:nvPr>
            <p:ph type="ftr" sz="quarter" idx="16"/>
          </p:nvPr>
        </p:nvSpPr>
        <p:spPr/>
        <p:txBody>
          <a:bodyPr rtlCol="0"/>
          <a:lstStyle/>
          <a:p>
            <a:endParaRPr lang="es-MX" dirty="0"/>
          </a:p>
        </p:txBody>
      </p:sp>
    </p:spTree>
  </p:cSld>
  <p:clrMapOvr>
    <a:overrideClrMapping bg1="lt1" tx1="dk1" bg2="lt2" tx2="dk2" accent1="accent1" accent2="accent2" accent3="accent3" accent4="accent4" accent5="accent5" accent6="accent6" hlink="hlink" folHlink="folHlink"/>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smtClean="0"/>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smtClean="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fld id="{C333C1B4-478E-4097-823A-C3EC88866FE6}" type="datetimeFigureOut">
              <a:rPr lang="es-MX" smtClean="0"/>
              <a:pPr/>
              <a:t>10/11/2011</a:t>
            </a:fld>
            <a:endParaRPr lang="es-MX" dirty="0"/>
          </a:p>
        </p:txBody>
      </p:sp>
      <p:sp>
        <p:nvSpPr>
          <p:cNvPr id="18" name="17 Marcador de número de diapositiva"/>
          <p:cNvSpPr>
            <a:spLocks noGrp="1"/>
          </p:cNvSpPr>
          <p:nvPr>
            <p:ph type="sldNum" sz="quarter" idx="11"/>
          </p:nvPr>
        </p:nvSpPr>
        <p:spPr/>
        <p:txBody>
          <a:bodyPr rtlCol="0"/>
          <a:lstStyle/>
          <a:p>
            <a:fld id="{3A7BAEA1-48DA-4C19-8C5C-BFC665DC5F0E}" type="slidenum">
              <a:rPr lang="es-MX" smtClean="0"/>
              <a:pPr/>
              <a:t>‹Nº›</a:t>
            </a:fld>
            <a:endParaRPr lang="es-MX" dirty="0"/>
          </a:p>
        </p:txBody>
      </p:sp>
      <p:sp>
        <p:nvSpPr>
          <p:cNvPr id="21" name="20 Marcador de pie de página"/>
          <p:cNvSpPr>
            <a:spLocks noGrp="1"/>
          </p:cNvSpPr>
          <p:nvPr>
            <p:ph type="ftr" sz="quarter" idx="12"/>
          </p:nvPr>
        </p:nvSpPr>
        <p:spPr/>
        <p:txBody>
          <a:bodyPr rtlCol="0"/>
          <a:lstStyle/>
          <a:p>
            <a:endParaRPr lang="es-MX" dirty="0"/>
          </a:p>
        </p:txBody>
      </p:sp>
    </p:spTree>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C333C1B4-478E-4097-823A-C3EC88866FE6}" type="datetimeFigureOut">
              <a:rPr lang="es-MX" smtClean="0"/>
              <a:pPr/>
              <a:t>10/11/2011</a:t>
            </a:fld>
            <a:endParaRPr lang="es-MX" dirty="0"/>
          </a:p>
        </p:txBody>
      </p:sp>
      <p:sp>
        <p:nvSpPr>
          <p:cNvPr id="5" name="4 Marcador de pie de página"/>
          <p:cNvSpPr>
            <a:spLocks noGrp="1"/>
          </p:cNvSpPr>
          <p:nvPr>
            <p:ph type="ftr" sz="quarter" idx="11"/>
          </p:nvPr>
        </p:nvSpPr>
        <p:spPr/>
        <p:txBody>
          <a:bodyPr/>
          <a:lstStyle/>
          <a:p>
            <a:endParaRPr lang="es-MX" dirty="0"/>
          </a:p>
        </p:txBody>
      </p:sp>
      <p:sp>
        <p:nvSpPr>
          <p:cNvPr id="6" name="5 Marcador de número de diapositiva"/>
          <p:cNvSpPr>
            <a:spLocks noGrp="1"/>
          </p:cNvSpPr>
          <p:nvPr>
            <p:ph type="sldNum" sz="quarter" idx="12"/>
          </p:nvPr>
        </p:nvSpPr>
        <p:spPr/>
        <p:txBody>
          <a:bodyPr/>
          <a:lstStyle/>
          <a:p>
            <a:fld id="{3A7BAEA1-48DA-4C19-8C5C-BFC665DC5F0E}" type="slidenum">
              <a:rPr lang="es-MX" smtClean="0"/>
              <a:pPr/>
              <a:t>‹Nº›</a:t>
            </a:fld>
            <a:endParaRPr lang="es-MX" dirty="0"/>
          </a:p>
        </p:txBody>
      </p:sp>
    </p:spTree>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C333C1B4-478E-4097-823A-C3EC88866FE6}" type="datetimeFigureOut">
              <a:rPr lang="es-MX" smtClean="0"/>
              <a:pPr/>
              <a:t>10/11/2011</a:t>
            </a:fld>
            <a:endParaRPr lang="es-MX" dirty="0"/>
          </a:p>
        </p:txBody>
      </p:sp>
      <p:sp>
        <p:nvSpPr>
          <p:cNvPr id="5" name="4 Marcador de pie de página"/>
          <p:cNvSpPr>
            <a:spLocks noGrp="1"/>
          </p:cNvSpPr>
          <p:nvPr>
            <p:ph type="ftr" sz="quarter" idx="11"/>
          </p:nvPr>
        </p:nvSpPr>
        <p:spPr/>
        <p:txBody>
          <a:bodyPr/>
          <a:lstStyle/>
          <a:p>
            <a:endParaRPr lang="es-MX" dirty="0"/>
          </a:p>
        </p:txBody>
      </p:sp>
      <p:sp>
        <p:nvSpPr>
          <p:cNvPr id="6" name="5 Marcador de número de diapositiva"/>
          <p:cNvSpPr>
            <a:spLocks noGrp="1"/>
          </p:cNvSpPr>
          <p:nvPr>
            <p:ph type="sldNum" sz="quarter" idx="12"/>
          </p:nvPr>
        </p:nvSpPr>
        <p:spPr/>
        <p:txBody>
          <a:bodyPr/>
          <a:lstStyle/>
          <a:p>
            <a:fld id="{3A7BAEA1-48DA-4C19-8C5C-BFC665DC5F0E}" type="slidenum">
              <a:rPr lang="es-MX" smtClean="0"/>
              <a:pPr/>
              <a:t>‹Nº›</a:t>
            </a:fld>
            <a:endParaRPr lang="es-MX" dirty="0"/>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447800" y="457200"/>
            <a:ext cx="6248400" cy="1219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Haga clic para modificar el estilo de título del patrón</a:t>
            </a:r>
          </a:p>
        </p:txBody>
      </p:sp>
      <p:sp>
        <p:nvSpPr>
          <p:cNvPr id="1027" name="Rectangle 3"/>
          <p:cNvSpPr>
            <a:spLocks noGrp="1" noChangeArrowheads="1"/>
          </p:cNvSpPr>
          <p:nvPr>
            <p:ph type="body" idx="1"/>
          </p:nvPr>
        </p:nvSpPr>
        <p:spPr bwMode="auto">
          <a:xfrm>
            <a:off x="1447800" y="1752600"/>
            <a:ext cx="6248400" cy="43735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Haga clic para modificar el estilo de texto del patrón</a:t>
            </a:r>
          </a:p>
          <a:p>
            <a:pPr lvl="1"/>
            <a:r>
              <a:rPr lang="en-US" smtClean="0"/>
              <a:t>Segundo nivel</a:t>
            </a:r>
          </a:p>
          <a:p>
            <a:pPr lvl="2"/>
            <a:r>
              <a:rPr lang="en-US" smtClean="0"/>
              <a:t>Tercer nivel</a:t>
            </a:r>
          </a:p>
          <a:p>
            <a:pPr lvl="3"/>
            <a:r>
              <a:rPr lang="en-US" smtClean="0"/>
              <a:t>Cuarto nivel</a:t>
            </a:r>
          </a:p>
          <a:p>
            <a:pPr lvl="4"/>
            <a:r>
              <a:rPr lang="en-US" smtClean="0"/>
              <a:t>Quinto nivel</a:t>
            </a:r>
          </a:p>
        </p:txBody>
      </p:sp>
      <p:sp>
        <p:nvSpPr>
          <p:cNvPr id="1028" name="Rectangle 4"/>
          <p:cNvSpPr>
            <a:spLocks noGrp="1" noChangeArrowheads="1"/>
          </p:cNvSpPr>
          <p:nvPr>
            <p:ph type="dt" sz="half" idx="2"/>
          </p:nvPr>
        </p:nvSpPr>
        <p:spPr bwMode="auto">
          <a:xfrm>
            <a:off x="1447800" y="6245225"/>
            <a:ext cx="160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mn-lt"/>
              </a:defRPr>
            </a:lvl1pPr>
          </a:lstStyle>
          <a:p>
            <a:fld id="{C333C1B4-478E-4097-823A-C3EC88866FE6}" type="datetimeFigureOut">
              <a:rPr lang="es-MX" smtClean="0"/>
              <a:pPr/>
              <a:t>10/11/2011</a:t>
            </a:fld>
            <a:endParaRPr lang="es-MX"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200">
                <a:latin typeface="+mn-lt"/>
              </a:defRPr>
            </a:lvl1pPr>
          </a:lstStyle>
          <a:p>
            <a:endParaRPr lang="es-MX" dirty="0"/>
          </a:p>
        </p:txBody>
      </p:sp>
      <p:sp>
        <p:nvSpPr>
          <p:cNvPr id="1030" name="Rectangle 6"/>
          <p:cNvSpPr>
            <a:spLocks noGrp="1" noChangeArrowheads="1"/>
          </p:cNvSpPr>
          <p:nvPr>
            <p:ph type="sldNum" sz="quarter" idx="4"/>
          </p:nvPr>
        </p:nvSpPr>
        <p:spPr bwMode="auto">
          <a:xfrm>
            <a:off x="6096000" y="6245225"/>
            <a:ext cx="1622425"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mn-lt"/>
              </a:defRPr>
            </a:lvl1pPr>
          </a:lstStyle>
          <a:p>
            <a:fld id="{3A7BAEA1-48DA-4C19-8C5C-BFC665DC5F0E}" type="slidenum">
              <a:rPr lang="es-MX" smtClean="0"/>
              <a:pPr/>
              <a:t>‹Nº›</a:t>
            </a:fld>
            <a:endParaRPr lang="es-MX" dirty="0"/>
          </a:p>
        </p:txBody>
      </p:sp>
    </p:spTree>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transition>
    <p:fade/>
  </p:transition>
  <p:txStyles>
    <p:titleStyle>
      <a:lvl1pPr algn="ctr" rtl="0" eaLnBrk="1" fontAlgn="base" hangingPunct="1">
        <a:spcBef>
          <a:spcPct val="0"/>
        </a:spcBef>
        <a:spcAft>
          <a:spcPct val="0"/>
        </a:spcAft>
        <a:defRPr sz="4000">
          <a:solidFill>
            <a:schemeClr val="tx2"/>
          </a:solidFill>
          <a:latin typeface="+mj-lt"/>
          <a:ea typeface="+mj-ea"/>
          <a:cs typeface="+mj-cs"/>
        </a:defRPr>
      </a:lvl1pPr>
      <a:lvl2pPr algn="ctr" rtl="0" eaLnBrk="1" fontAlgn="base" hangingPunct="1">
        <a:spcBef>
          <a:spcPct val="0"/>
        </a:spcBef>
        <a:spcAft>
          <a:spcPct val="0"/>
        </a:spcAft>
        <a:defRPr sz="4000">
          <a:solidFill>
            <a:schemeClr val="tx2"/>
          </a:solidFill>
          <a:latin typeface="Trebuchet MS" pitchFamily="34" charset="0"/>
        </a:defRPr>
      </a:lvl2pPr>
      <a:lvl3pPr algn="ctr" rtl="0" eaLnBrk="1" fontAlgn="base" hangingPunct="1">
        <a:spcBef>
          <a:spcPct val="0"/>
        </a:spcBef>
        <a:spcAft>
          <a:spcPct val="0"/>
        </a:spcAft>
        <a:defRPr sz="4000">
          <a:solidFill>
            <a:schemeClr val="tx2"/>
          </a:solidFill>
          <a:latin typeface="Trebuchet MS" pitchFamily="34" charset="0"/>
        </a:defRPr>
      </a:lvl3pPr>
      <a:lvl4pPr algn="ctr" rtl="0" eaLnBrk="1" fontAlgn="base" hangingPunct="1">
        <a:spcBef>
          <a:spcPct val="0"/>
        </a:spcBef>
        <a:spcAft>
          <a:spcPct val="0"/>
        </a:spcAft>
        <a:defRPr sz="4000">
          <a:solidFill>
            <a:schemeClr val="tx2"/>
          </a:solidFill>
          <a:latin typeface="Trebuchet MS" pitchFamily="34" charset="0"/>
        </a:defRPr>
      </a:lvl4pPr>
      <a:lvl5pPr algn="ctr" rtl="0" eaLnBrk="1" fontAlgn="base" hangingPunct="1">
        <a:spcBef>
          <a:spcPct val="0"/>
        </a:spcBef>
        <a:spcAft>
          <a:spcPct val="0"/>
        </a:spcAft>
        <a:defRPr sz="4000">
          <a:solidFill>
            <a:schemeClr val="tx2"/>
          </a:solidFill>
          <a:latin typeface="Trebuchet MS" pitchFamily="34" charset="0"/>
        </a:defRPr>
      </a:lvl5pPr>
      <a:lvl6pPr marL="457200" algn="ctr" rtl="0" eaLnBrk="1" fontAlgn="base" hangingPunct="1">
        <a:spcBef>
          <a:spcPct val="0"/>
        </a:spcBef>
        <a:spcAft>
          <a:spcPct val="0"/>
        </a:spcAft>
        <a:defRPr sz="4000">
          <a:solidFill>
            <a:schemeClr val="tx2"/>
          </a:solidFill>
          <a:latin typeface="Trebuchet MS" pitchFamily="34" charset="0"/>
        </a:defRPr>
      </a:lvl6pPr>
      <a:lvl7pPr marL="914400" algn="ctr" rtl="0" eaLnBrk="1" fontAlgn="base" hangingPunct="1">
        <a:spcBef>
          <a:spcPct val="0"/>
        </a:spcBef>
        <a:spcAft>
          <a:spcPct val="0"/>
        </a:spcAft>
        <a:defRPr sz="4000">
          <a:solidFill>
            <a:schemeClr val="tx2"/>
          </a:solidFill>
          <a:latin typeface="Trebuchet MS" pitchFamily="34" charset="0"/>
        </a:defRPr>
      </a:lvl7pPr>
      <a:lvl8pPr marL="1371600" algn="ctr" rtl="0" eaLnBrk="1" fontAlgn="base" hangingPunct="1">
        <a:spcBef>
          <a:spcPct val="0"/>
        </a:spcBef>
        <a:spcAft>
          <a:spcPct val="0"/>
        </a:spcAft>
        <a:defRPr sz="4000">
          <a:solidFill>
            <a:schemeClr val="tx2"/>
          </a:solidFill>
          <a:latin typeface="Trebuchet MS" pitchFamily="34" charset="0"/>
        </a:defRPr>
      </a:lvl8pPr>
      <a:lvl9pPr marL="1828800" algn="ctr" rtl="0" eaLnBrk="1" fontAlgn="base" hangingPunct="1">
        <a:spcBef>
          <a:spcPct val="0"/>
        </a:spcBef>
        <a:spcAft>
          <a:spcPct val="0"/>
        </a:spcAft>
        <a:defRPr sz="4000">
          <a:solidFill>
            <a:schemeClr val="tx2"/>
          </a:solidFill>
          <a:latin typeface="Trebuchet MS" pitchFamily="34"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C333C1B4-478E-4097-823A-C3EC88866FE6}" type="datetimeFigureOut">
              <a:rPr lang="es-MX" smtClean="0"/>
              <a:pPr/>
              <a:t>10/11/2011</a:t>
            </a:fld>
            <a:endParaRPr lang="es-MX" dirty="0"/>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s-MX" dirty="0"/>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3A7BAEA1-48DA-4C19-8C5C-BFC665DC5F0E}" type="slidenum">
              <a:rPr lang="es-MX" smtClean="0"/>
              <a:pPr/>
              <a:t>‹Nº›</a:t>
            </a:fld>
            <a:endParaRPr lang="es-MX" dirty="0"/>
          </a:p>
        </p:txBody>
      </p:sp>
    </p:spTree>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Lst>
  <p:transition>
    <p:fade/>
  </p:transition>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gif"/><Relationship Id="rId1" Type="http://schemas.openxmlformats.org/officeDocument/2006/relationships/slideLayout" Target="../slideLayouts/slideLayout13.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8.xml"/><Relationship Id="rId5" Type="http://schemas.openxmlformats.org/officeDocument/2006/relationships/image" Target="../media/image16.jpeg"/><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1.png"/><Relationship Id="rId1" Type="http://schemas.openxmlformats.org/officeDocument/2006/relationships/slideLayout" Target="../slideLayouts/slideLayout18.xml"/><Relationship Id="rId5" Type="http://schemas.openxmlformats.org/officeDocument/2006/relationships/image" Target="../media/image20.jpeg"/><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image" Target="../media/image21.jpeg"/><Relationship Id="rId1" Type="http://schemas.openxmlformats.org/officeDocument/2006/relationships/slideLayout" Target="../slideLayouts/slideLayout18.xml"/><Relationship Id="rId5" Type="http://schemas.openxmlformats.org/officeDocument/2006/relationships/image" Target="../media/image24.jpeg"/><Relationship Id="rId4" Type="http://schemas.openxmlformats.org/officeDocument/2006/relationships/image" Target="../media/image23.jpeg"/></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29.gif"/><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image" Target="../media/image32.gif"/><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gif"/><Relationship Id="rId1" Type="http://schemas.openxmlformats.org/officeDocument/2006/relationships/slideLayout" Target="../slideLayouts/slideLayout18.xml"/><Relationship Id="rId5" Type="http://schemas.openxmlformats.org/officeDocument/2006/relationships/image" Target="../media/image38.jpeg"/><Relationship Id="rId4" Type="http://schemas.openxmlformats.org/officeDocument/2006/relationships/image" Target="../media/image37.jpeg"/></Relationships>
</file>

<file path=ppt/slides/_rels/slide23.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e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13.xml"/><Relationship Id="rId4" Type="http://schemas.openxmlformats.org/officeDocument/2006/relationships/image" Target="../media/image44.jpeg"/></Relationships>
</file>

<file path=ppt/slides/_rels/slide26.xml.rels><?xml version="1.0" encoding="UTF-8" standalone="yes"?>
<Relationships xmlns="http://schemas.openxmlformats.org/package/2006/relationships"><Relationship Id="rId2" Type="http://schemas.openxmlformats.org/officeDocument/2006/relationships/image" Target="../media/image45.gif"/><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49.gif"/><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51.gif"/><Relationship Id="rId2" Type="http://schemas.openxmlformats.org/officeDocument/2006/relationships/image" Target="../media/image50.jpe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pn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gif"/><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2" Type="http://schemas.openxmlformats.org/officeDocument/2006/relationships/image" Target="../media/image62.gif"/><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image" Target="../media/image63.gif"/><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2" Type="http://schemas.openxmlformats.org/officeDocument/2006/relationships/image" Target="../media/image65.gif"/><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image" Target="../media/image66.gif"/><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Layout" Target="../slideLayouts/slideLayout18.xml"/><Relationship Id="rId4" Type="http://schemas.openxmlformats.org/officeDocument/2006/relationships/image" Target="../media/image80.jpeg"/></Relationships>
</file>

<file path=ppt/slides/_rels/slide59.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normAutofit/>
          </a:bodyPr>
          <a:lstStyle/>
          <a:p>
            <a:r>
              <a:rPr lang="es-MX" sz="3600" dirty="0" smtClean="0"/>
              <a:t>Instalaciones eléctricas</a:t>
            </a:r>
            <a:endParaRPr lang="es-MX" sz="3600" dirty="0"/>
          </a:p>
        </p:txBody>
      </p:sp>
      <p:sp>
        <p:nvSpPr>
          <p:cNvPr id="5" name="4 Marcador de texto"/>
          <p:cNvSpPr>
            <a:spLocks noGrp="1"/>
          </p:cNvSpPr>
          <p:nvPr>
            <p:ph type="body" idx="1"/>
          </p:nvPr>
        </p:nvSpPr>
        <p:spPr/>
        <p:txBody>
          <a:bodyPr/>
          <a:lstStyle/>
          <a:p>
            <a:pPr algn="r"/>
            <a:r>
              <a:rPr lang="es-MX" dirty="0" smtClean="0"/>
              <a:t>CETIS “2”</a:t>
            </a:r>
          </a:p>
          <a:p>
            <a:pPr algn="r"/>
            <a:endParaRPr lang="es-MX" dirty="0" smtClean="0"/>
          </a:p>
          <a:p>
            <a:pPr algn="r"/>
            <a:r>
              <a:rPr lang="es-MX" dirty="0" smtClean="0"/>
              <a:t>Arq. Pedro Urzúa Ramírez</a:t>
            </a:r>
            <a:endParaRPr lang="es-MX" dirty="0"/>
          </a:p>
        </p:txBody>
      </p:sp>
      <p:pic>
        <p:nvPicPr>
          <p:cNvPr id="29698" name="Picture 2" descr="http://oscarsanchezsenacoal.files.wordpress.com/2011/05/linda-bombilla2.jpg"/>
          <p:cNvPicPr>
            <a:picLocks noChangeAspect="1" noChangeArrowheads="1"/>
          </p:cNvPicPr>
          <p:nvPr/>
        </p:nvPicPr>
        <p:blipFill>
          <a:blip r:embed="rId2" cstate="print"/>
          <a:srcRect/>
          <a:stretch>
            <a:fillRect/>
          </a:stretch>
        </p:blipFill>
        <p:spPr bwMode="auto">
          <a:xfrm>
            <a:off x="4644008" y="620688"/>
            <a:ext cx="3810000" cy="3048001"/>
          </a:xfrm>
          <a:prstGeom prst="rect">
            <a:avLst/>
          </a:prstGeom>
          <a:noFill/>
        </p:spPr>
      </p:pic>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p:txBody>
          <a:bodyPr/>
          <a:lstStyle/>
          <a:p>
            <a:r>
              <a:rPr lang="es-MX" dirty="0" smtClean="0"/>
              <a:t>Que es la corriente eléctrica?</a:t>
            </a:r>
            <a:endParaRPr lang="es-MX" dirty="0"/>
          </a:p>
        </p:txBody>
      </p:sp>
      <p:sp>
        <p:nvSpPr>
          <p:cNvPr id="6" name="5 Marcador de contenido"/>
          <p:cNvSpPr>
            <a:spLocks noGrp="1"/>
          </p:cNvSpPr>
          <p:nvPr>
            <p:ph sz="quarter" idx="1"/>
          </p:nvPr>
        </p:nvSpPr>
        <p:spPr>
          <a:xfrm>
            <a:off x="457200" y="1600200"/>
            <a:ext cx="4114800" cy="5257800"/>
          </a:xfrm>
        </p:spPr>
        <p:txBody>
          <a:bodyPr>
            <a:normAutofit fontScale="85000" lnSpcReduction="10000"/>
          </a:bodyPr>
          <a:lstStyle/>
          <a:p>
            <a:r>
              <a:rPr lang="es-MX" sz="2000" dirty="0" smtClean="0"/>
              <a:t>La corriente eléctrica puede definirse como la acumulación o el desplazamiento de electrones a traves de en un material.</a:t>
            </a:r>
            <a:br>
              <a:rPr lang="es-MX" sz="2000" dirty="0" smtClean="0"/>
            </a:br>
            <a:r>
              <a:rPr lang="es-MX" sz="2000" dirty="0" smtClean="0"/>
              <a:t>Esta se genera cuando los electrones saltan de un átomo otro y comienzan a circular, cuando un átomo gana un electrón, automáticamente pierde uno que salta al átomo siguiente. En algunos casos un elemento pierde electrones los cuales se acumulan en otro, un elemento queda con falta de electrones (cargado positivamente) mientras que otro elemento ha ganado electrones (cargado negativamente). Si tocamos estos 2 elementos compensan o igualan su carga eléctrica y se neutralizan (se produce un proceso inverso)</a:t>
            </a:r>
            <a:r>
              <a:rPr lang="es-MX" dirty="0" smtClean="0"/>
              <a:t/>
            </a:r>
            <a:br>
              <a:rPr lang="es-MX" dirty="0" smtClean="0"/>
            </a:br>
            <a:endParaRPr lang="es-MX" dirty="0" smtClean="0"/>
          </a:p>
          <a:p>
            <a:endParaRPr lang="es-MX" dirty="0"/>
          </a:p>
        </p:txBody>
      </p:sp>
      <p:pic>
        <p:nvPicPr>
          <p:cNvPr id="1026" name="Picture 2" descr="http://www.oni.escuelas.edu.ar/2001/bs-as/soluciones-electricas/imagenes/img10.gif"/>
          <p:cNvPicPr>
            <a:picLocks noChangeAspect="1" noChangeArrowheads="1"/>
          </p:cNvPicPr>
          <p:nvPr/>
        </p:nvPicPr>
        <p:blipFill>
          <a:blip r:embed="rId2" cstate="print"/>
          <a:srcRect/>
          <a:stretch>
            <a:fillRect/>
          </a:stretch>
        </p:blipFill>
        <p:spPr bwMode="auto">
          <a:xfrm>
            <a:off x="4794570" y="2420888"/>
            <a:ext cx="3770601" cy="2304256"/>
          </a:xfrm>
          <a:prstGeom prst="rect">
            <a:avLst/>
          </a:prstGeom>
          <a:noFill/>
        </p:spPr>
      </p:pic>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smtClean="0"/>
              <a:t>Materiales conductores y aisladores</a:t>
            </a:r>
            <a:endParaRPr lang="es-MX" dirty="0"/>
          </a:p>
        </p:txBody>
      </p:sp>
      <p:sp>
        <p:nvSpPr>
          <p:cNvPr id="3" name="2 Marcador de contenido"/>
          <p:cNvSpPr>
            <a:spLocks noGrp="1"/>
          </p:cNvSpPr>
          <p:nvPr>
            <p:ph sz="quarter" idx="1"/>
          </p:nvPr>
        </p:nvSpPr>
        <p:spPr/>
        <p:txBody>
          <a:bodyPr>
            <a:normAutofit fontScale="92500" lnSpcReduction="10000"/>
          </a:bodyPr>
          <a:lstStyle/>
          <a:p>
            <a:r>
              <a:rPr lang="es-MX" sz="2000" dirty="0" smtClean="0"/>
              <a:t>De todos los materiales que existen en la naturaleza, algunos son mas aptos al pasaje de los electrones, en cambio otros lo dificultan y en algunos casos hasta lo impiden .</a:t>
            </a:r>
            <a:br>
              <a:rPr lang="es-MX" sz="2000" dirty="0" smtClean="0"/>
            </a:br>
            <a:r>
              <a:rPr lang="es-MX" sz="2000" dirty="0" smtClean="0"/>
              <a:t>Denominamos materiales conductores a aquellos que permiten la circulación de la corriente eléctrica. Mientras que denominamos materiales aisladores a aquellos que impiden la circulación de la corriente eléctrica.</a:t>
            </a:r>
            <a:br>
              <a:rPr lang="es-MX" sz="2000" dirty="0" smtClean="0"/>
            </a:br>
            <a:r>
              <a:rPr lang="es-MX" sz="2000" dirty="0" smtClean="0"/>
              <a:t>Dentro de los conductores existen diversas calidades, propias del material, el mejor conductor es el oro, pero por el costo se utiliza el cobre o aluminio.</a:t>
            </a:r>
            <a:br>
              <a:rPr lang="es-MX" sz="2000" dirty="0" smtClean="0"/>
            </a:br>
            <a:r>
              <a:rPr lang="es-MX" sz="2000" dirty="0" smtClean="0"/>
              <a:t>Dentro de los conductores que se utilizan en instalaciones existen dos tipos fundamentales :</a:t>
            </a:r>
            <a:br>
              <a:rPr lang="es-MX" sz="2000" dirty="0" smtClean="0"/>
            </a:br>
            <a:r>
              <a:rPr lang="es-MX" sz="2000" dirty="0" smtClean="0"/>
              <a:t>Tipo cable : tiene muchos filamentos, es flexible y se utiliza para instalaciones fijas o artefactos eléctricos.</a:t>
            </a:r>
            <a:br>
              <a:rPr lang="es-MX" sz="2000" dirty="0" smtClean="0"/>
            </a:br>
            <a:r>
              <a:rPr lang="es-MX" sz="2000" dirty="0" smtClean="0"/>
              <a:t>Tipo alambre : tiene un solo filamento de alambre, se aplica en tableros o conexiones especiales. </a:t>
            </a:r>
            <a:br>
              <a:rPr lang="es-MX" sz="2000" dirty="0" smtClean="0"/>
            </a:br>
            <a:endParaRPr lang="es-MX" sz="2000" dirty="0" smtClean="0"/>
          </a:p>
          <a:p>
            <a:endParaRPr lang="es-MX" sz="2000" dirty="0"/>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dirty="0"/>
          </a:p>
        </p:txBody>
      </p:sp>
      <p:pic>
        <p:nvPicPr>
          <p:cNvPr id="4" name="Picture 2" descr="http://www.oni.escuelas.edu.ar/2001/bs-as/soluciones-electricas/imagenes/img12.gif"/>
          <p:cNvPicPr>
            <a:picLocks noGrp="1" noChangeAspect="1" noChangeArrowheads="1"/>
          </p:cNvPicPr>
          <p:nvPr>
            <p:ph sz="quarter" idx="1"/>
          </p:nvPr>
        </p:nvPicPr>
        <p:blipFill>
          <a:blip r:embed="rId2" cstate="print"/>
          <a:srcRect/>
          <a:stretch>
            <a:fillRect/>
          </a:stretch>
        </p:blipFill>
        <p:spPr bwMode="auto">
          <a:xfrm>
            <a:off x="539551" y="260648"/>
            <a:ext cx="7620607" cy="2736304"/>
          </a:xfrm>
          <a:prstGeom prst="rect">
            <a:avLst/>
          </a:prstGeom>
          <a:noFill/>
        </p:spPr>
      </p:pic>
      <p:pic>
        <p:nvPicPr>
          <p:cNvPr id="1026" name="Picture 2" descr="http://www.sigmaindustrial.cl/familias/1201618489.jpg"/>
          <p:cNvPicPr>
            <a:picLocks noChangeAspect="1" noChangeArrowheads="1"/>
          </p:cNvPicPr>
          <p:nvPr/>
        </p:nvPicPr>
        <p:blipFill>
          <a:blip r:embed="rId3" cstate="print"/>
          <a:srcRect/>
          <a:stretch>
            <a:fillRect/>
          </a:stretch>
        </p:blipFill>
        <p:spPr bwMode="auto">
          <a:xfrm>
            <a:off x="683568" y="3645024"/>
            <a:ext cx="2952750" cy="2571751"/>
          </a:xfrm>
          <a:prstGeom prst="rect">
            <a:avLst/>
          </a:prstGeom>
          <a:noFill/>
        </p:spPr>
      </p:pic>
      <p:pic>
        <p:nvPicPr>
          <p:cNvPr id="1028" name="Picture 4" descr="http://t0.gstatic.com/images?q=tbn:ANd9GcQb5nCP0WmRygZ3qeUBnoQQYAkjQkpAitbEXHMJ5F-C9tXbc97vZ3rvB-3O"/>
          <p:cNvPicPr>
            <a:picLocks noChangeAspect="1" noChangeArrowheads="1"/>
          </p:cNvPicPr>
          <p:nvPr/>
        </p:nvPicPr>
        <p:blipFill>
          <a:blip r:embed="rId4" cstate="print"/>
          <a:srcRect/>
          <a:stretch>
            <a:fillRect/>
          </a:stretch>
        </p:blipFill>
        <p:spPr bwMode="auto">
          <a:xfrm>
            <a:off x="4030375" y="4005064"/>
            <a:ext cx="3512738" cy="1584176"/>
          </a:xfrm>
          <a:prstGeom prst="rect">
            <a:avLst/>
          </a:prstGeom>
          <a:noFill/>
        </p:spPr>
      </p:pic>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Magnitudes electricas</a:t>
            </a:r>
            <a:endParaRPr lang="es-MX" dirty="0"/>
          </a:p>
        </p:txBody>
      </p:sp>
      <p:pic>
        <p:nvPicPr>
          <p:cNvPr id="35842" name="Picture 2" descr="http://www.oni.escuelas.edu.ar/2001/bs-as/soluciones-electricas/imagenes/img16.gif"/>
          <p:cNvPicPr>
            <a:picLocks noChangeAspect="1" noChangeArrowheads="1"/>
          </p:cNvPicPr>
          <p:nvPr/>
        </p:nvPicPr>
        <p:blipFill>
          <a:blip r:embed="rId2" cstate="print"/>
          <a:srcRect/>
          <a:stretch>
            <a:fillRect/>
          </a:stretch>
        </p:blipFill>
        <p:spPr bwMode="auto">
          <a:xfrm>
            <a:off x="395536" y="1445225"/>
            <a:ext cx="8064896" cy="4430625"/>
          </a:xfrm>
          <a:prstGeom prst="rect">
            <a:avLst/>
          </a:prstGeom>
          <a:noFill/>
        </p:spPr>
      </p:pic>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endParaRPr lang="es-MX" dirty="0"/>
          </a:p>
        </p:txBody>
      </p:sp>
      <p:pic>
        <p:nvPicPr>
          <p:cNvPr id="36866" name="Picture 2" descr="http://www.oni.escuelas.edu.ar/2001/bs-as/soluciones-electricas/imagenes/img17.gif"/>
          <p:cNvPicPr>
            <a:picLocks noChangeAspect="1" noChangeArrowheads="1"/>
          </p:cNvPicPr>
          <p:nvPr/>
        </p:nvPicPr>
        <p:blipFill>
          <a:blip r:embed="rId2" cstate="print"/>
          <a:srcRect/>
          <a:stretch>
            <a:fillRect/>
          </a:stretch>
        </p:blipFill>
        <p:spPr bwMode="auto">
          <a:xfrm>
            <a:off x="467544" y="1916832"/>
            <a:ext cx="8238489" cy="3312368"/>
          </a:xfrm>
          <a:prstGeom prst="rect">
            <a:avLst/>
          </a:prstGeom>
          <a:noFill/>
        </p:spPr>
      </p:pic>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lstStyle/>
          <a:p>
            <a:endParaRPr lang="es-MX" dirty="0"/>
          </a:p>
        </p:txBody>
      </p:sp>
      <p:pic>
        <p:nvPicPr>
          <p:cNvPr id="37890" name="Picture 2" descr="http://www.oni.escuelas.edu.ar/2001/bs-as/soluciones-electricas/imagenes/img18.gif"/>
          <p:cNvPicPr>
            <a:picLocks noChangeAspect="1" noChangeArrowheads="1"/>
          </p:cNvPicPr>
          <p:nvPr/>
        </p:nvPicPr>
        <p:blipFill>
          <a:blip r:embed="rId2" cstate="print"/>
          <a:srcRect/>
          <a:stretch>
            <a:fillRect/>
          </a:stretch>
        </p:blipFill>
        <p:spPr bwMode="auto">
          <a:xfrm>
            <a:off x="323528" y="1484784"/>
            <a:ext cx="8377080" cy="4752528"/>
          </a:xfrm>
          <a:prstGeom prst="rect">
            <a:avLst/>
          </a:prstGeom>
          <a:noFill/>
        </p:spPr>
      </p:pic>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Instalaciones electricas</a:t>
            </a:r>
            <a:br>
              <a:rPr lang="es-MX" dirty="0" smtClean="0"/>
            </a:br>
            <a:endParaRPr lang="es-MX" dirty="0"/>
          </a:p>
        </p:txBody>
      </p:sp>
      <p:sp>
        <p:nvSpPr>
          <p:cNvPr id="3" name="2 Marcador de contenido"/>
          <p:cNvSpPr>
            <a:spLocks noGrp="1"/>
          </p:cNvSpPr>
          <p:nvPr>
            <p:ph sz="quarter" idx="1"/>
          </p:nvPr>
        </p:nvSpPr>
        <p:spPr>
          <a:xfrm>
            <a:off x="251520" y="1052736"/>
            <a:ext cx="8686800" cy="3024336"/>
          </a:xfrm>
        </p:spPr>
        <p:txBody>
          <a:bodyPr>
            <a:normAutofit fontScale="25000" lnSpcReduction="20000"/>
          </a:bodyPr>
          <a:lstStyle/>
          <a:p>
            <a:r>
              <a:rPr lang="es-MX" sz="6400" dirty="0" smtClean="0"/>
              <a:t>Descripción.</a:t>
            </a:r>
          </a:p>
          <a:p>
            <a:r>
              <a:rPr lang="es-MX" sz="6400" dirty="0" smtClean="0"/>
              <a:t>Se le llama instalación eléctrica al conjunto de elementos que permiten transportar y distribuir la energía eléctrica, desde el punto de suministro hasta los equipos que la utilicen. Entre estos elementos se incluyen: tableros, interruptores, transformadores, bancos de capacitares, dispositivos, sensores, dispositivos de control local o remoto, cables, conexiones, contactos, canalizaciones, y soportes.</a:t>
            </a:r>
          </a:p>
          <a:p>
            <a:r>
              <a:rPr lang="es-MX" sz="6400" dirty="0" smtClean="0"/>
              <a:t>Las instalaciones eléctricas pueden ser abiertas (conductores visibles), aparentes (en ductos o tubos), ocultas, (dentro de paneles o falsos plafones), o ahogadas (en muros, techos o pisos) .</a:t>
            </a:r>
          </a:p>
          <a:p>
            <a:endParaRPr lang="es-MX" dirty="0"/>
          </a:p>
        </p:txBody>
      </p:sp>
      <p:pic>
        <p:nvPicPr>
          <p:cNvPr id="23556" name="Picture 4" descr="http://casa-jardin.com/wp-content/uploads/2011/05/instalaciones-electricas-hogar-seguridad.png"/>
          <p:cNvPicPr>
            <a:picLocks noChangeAspect="1" noChangeArrowheads="1"/>
          </p:cNvPicPr>
          <p:nvPr/>
        </p:nvPicPr>
        <p:blipFill>
          <a:blip r:embed="rId2" cstate="print"/>
          <a:srcRect/>
          <a:stretch>
            <a:fillRect/>
          </a:stretch>
        </p:blipFill>
        <p:spPr bwMode="auto">
          <a:xfrm>
            <a:off x="2195736" y="2905124"/>
            <a:ext cx="5286375" cy="3952876"/>
          </a:xfrm>
          <a:prstGeom prst="rect">
            <a:avLst/>
          </a:prstGeom>
          <a:noFill/>
        </p:spPr>
      </p:pic>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http://iguerrero.files.wordpress.com/2008/10/acetatoapub.png"/>
          <p:cNvPicPr>
            <a:picLocks noChangeAspect="1" noChangeArrowheads="1"/>
          </p:cNvPicPr>
          <p:nvPr/>
        </p:nvPicPr>
        <p:blipFill>
          <a:blip r:embed="rId2" cstate="print"/>
          <a:srcRect/>
          <a:stretch>
            <a:fillRect/>
          </a:stretch>
        </p:blipFill>
        <p:spPr bwMode="auto">
          <a:xfrm>
            <a:off x="1403648" y="980728"/>
            <a:ext cx="5086350" cy="5467351"/>
          </a:xfrm>
          <a:prstGeom prst="rect">
            <a:avLst/>
          </a:prstGeom>
          <a:noFill/>
        </p:spPr>
      </p:pic>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http://paginasamarillas.com.pe/dbimages/189799/189799_MINI_I32010071309293.jpg"/>
          <p:cNvPicPr>
            <a:picLocks noChangeAspect="1" noChangeArrowheads="1"/>
          </p:cNvPicPr>
          <p:nvPr/>
        </p:nvPicPr>
        <p:blipFill>
          <a:blip r:embed="rId2" cstate="print"/>
          <a:srcRect/>
          <a:stretch>
            <a:fillRect/>
          </a:stretch>
        </p:blipFill>
        <p:spPr bwMode="auto">
          <a:xfrm>
            <a:off x="5076056" y="476672"/>
            <a:ext cx="2809334" cy="3024336"/>
          </a:xfrm>
          <a:prstGeom prst="rect">
            <a:avLst/>
          </a:prstGeom>
          <a:noFill/>
        </p:spPr>
      </p:pic>
      <p:pic>
        <p:nvPicPr>
          <p:cNvPr id="57348" name="Picture 4" descr="http://1.bp.blogspot.com/_nASpipedIQU/TLA48qS4hnI/AAAAAAAAAYw/RCwk4ikqGvE/s1600/brico_0011.jpg"/>
          <p:cNvPicPr>
            <a:picLocks noChangeAspect="1" noChangeArrowheads="1"/>
          </p:cNvPicPr>
          <p:nvPr/>
        </p:nvPicPr>
        <p:blipFill>
          <a:blip r:embed="rId3" cstate="print"/>
          <a:srcRect/>
          <a:stretch>
            <a:fillRect/>
          </a:stretch>
        </p:blipFill>
        <p:spPr bwMode="auto">
          <a:xfrm>
            <a:off x="251520" y="260649"/>
            <a:ext cx="3133453" cy="3672408"/>
          </a:xfrm>
          <a:prstGeom prst="rect">
            <a:avLst/>
          </a:prstGeom>
          <a:noFill/>
        </p:spPr>
      </p:pic>
      <p:pic>
        <p:nvPicPr>
          <p:cNvPr id="57350" name="Picture 6" descr="http://t3.gstatic.com/images?q=tbn:ANd9GcT9zFCnIhwN6yHQYD-9XhI6jW2KS39MFjw97q15GjDBl8temgJhWxptW4xvxQ"/>
          <p:cNvPicPr>
            <a:picLocks noChangeAspect="1" noChangeArrowheads="1"/>
          </p:cNvPicPr>
          <p:nvPr/>
        </p:nvPicPr>
        <p:blipFill>
          <a:blip r:embed="rId4" cstate="print"/>
          <a:srcRect/>
          <a:stretch>
            <a:fillRect/>
          </a:stretch>
        </p:blipFill>
        <p:spPr bwMode="auto">
          <a:xfrm>
            <a:off x="395536" y="4509120"/>
            <a:ext cx="2466975" cy="1847851"/>
          </a:xfrm>
          <a:prstGeom prst="rect">
            <a:avLst/>
          </a:prstGeom>
          <a:noFill/>
        </p:spPr>
      </p:pic>
      <p:pic>
        <p:nvPicPr>
          <p:cNvPr id="57352" name="Picture 8" descr="http://imagenes.mailxmail.com/cursos/imagenes/7/1/canalizaciones-electricas-en-loza_25617_3_2.jpg"/>
          <p:cNvPicPr>
            <a:picLocks noChangeAspect="1" noChangeArrowheads="1"/>
          </p:cNvPicPr>
          <p:nvPr/>
        </p:nvPicPr>
        <p:blipFill>
          <a:blip r:embed="rId5" cstate="print"/>
          <a:srcRect/>
          <a:stretch>
            <a:fillRect/>
          </a:stretch>
        </p:blipFill>
        <p:spPr bwMode="auto">
          <a:xfrm>
            <a:off x="4139952" y="4221088"/>
            <a:ext cx="4146495" cy="2448272"/>
          </a:xfrm>
          <a:prstGeom prst="rect">
            <a:avLst/>
          </a:prstGeom>
          <a:noFill/>
        </p:spPr>
      </p:pic>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Instalaciones electricas</a:t>
            </a:r>
            <a:br>
              <a:rPr lang="es-MX" dirty="0" smtClean="0"/>
            </a:br>
            <a:endParaRPr lang="es-MX" dirty="0"/>
          </a:p>
        </p:txBody>
      </p:sp>
      <p:sp>
        <p:nvSpPr>
          <p:cNvPr id="3" name="2 Marcador de contenido"/>
          <p:cNvSpPr>
            <a:spLocks noGrp="1"/>
          </p:cNvSpPr>
          <p:nvPr>
            <p:ph sz="quarter" idx="1"/>
          </p:nvPr>
        </p:nvSpPr>
        <p:spPr>
          <a:xfrm>
            <a:off x="251520" y="1052736"/>
            <a:ext cx="8686800" cy="5472608"/>
          </a:xfrm>
        </p:spPr>
        <p:txBody>
          <a:bodyPr>
            <a:normAutofit fontScale="25000" lnSpcReduction="20000"/>
          </a:bodyPr>
          <a:lstStyle/>
          <a:p>
            <a:r>
              <a:rPr lang="es-MX" sz="6400" dirty="0" smtClean="0"/>
              <a:t>Objetivos de una instalación.</a:t>
            </a:r>
          </a:p>
          <a:p>
            <a:r>
              <a:rPr lang="es-MX" sz="6400" dirty="0" smtClean="0"/>
              <a:t>Una instalación eléctrica debe de distribuir la energía eléctrica a los equipos conectados de una manera segura y eficiente. Además algunas de las características que deben de poseer son:</a:t>
            </a:r>
          </a:p>
          <a:p>
            <a:r>
              <a:rPr lang="es-MX" sz="6400" dirty="0" smtClean="0"/>
              <a:t>a).-Confiables, es decir que cumplan el objetivo para lo que son, en todo tiempo y en toda la extensión de la palabra.</a:t>
            </a:r>
          </a:p>
          <a:p>
            <a:r>
              <a:rPr lang="es-MX" sz="6400" dirty="0" smtClean="0"/>
              <a:t>b).-Eficientes, es decir, que la energía se transmita con la mayor eficiencia posible.</a:t>
            </a:r>
          </a:p>
          <a:p>
            <a:r>
              <a:rPr lang="es-MX" sz="6400" dirty="0" smtClean="0"/>
              <a:t>c).- Económicas, o sea que su costo final sea adecuado a las necesidades a satisfacer.</a:t>
            </a:r>
          </a:p>
          <a:p>
            <a:r>
              <a:rPr lang="es-MX" sz="6400" dirty="0" smtClean="0"/>
              <a:t>d).-Flexibles, que se refiere a que sea susceptible de ampliarse, disminuirse o modificarse con facilidad, y según posibles necesidades futuras.</a:t>
            </a:r>
          </a:p>
          <a:p>
            <a:r>
              <a:rPr lang="es-MX" sz="6400" dirty="0" smtClean="0"/>
              <a:t>e).-Simples, o sea que faciliten la operación y el mantenimiento sin tener que recurrir a métodos o personas altamente calificados.</a:t>
            </a:r>
          </a:p>
          <a:p>
            <a:r>
              <a:rPr lang="es-MX" sz="6400" dirty="0" smtClean="0"/>
              <a:t>f).-Agradables a la vista, pues hay que recordar que una instalación bien hecha simplemente se ve “bien”.</a:t>
            </a:r>
          </a:p>
          <a:p>
            <a:r>
              <a:rPr lang="es-MX" sz="6400" dirty="0" smtClean="0"/>
              <a:t>g).-Seguras, o sea que garanticen la seguridad de las personas y propiedades durante su operación común.</a:t>
            </a:r>
          </a:p>
          <a:p>
            <a:endParaRPr lang="es-MX" dirty="0"/>
          </a:p>
        </p:txBody>
      </p:sp>
      <p:pic>
        <p:nvPicPr>
          <p:cNvPr id="55298" name="Picture 2" descr="http://la-rioja.nexolocal.com.ar/nl_imagenes/nl_posting/x/1_8_2011_67.gif"/>
          <p:cNvPicPr>
            <a:picLocks noChangeAspect="1" noChangeArrowheads="1"/>
          </p:cNvPicPr>
          <p:nvPr/>
        </p:nvPicPr>
        <p:blipFill>
          <a:blip r:embed="rId2" cstate="print"/>
          <a:srcRect/>
          <a:stretch>
            <a:fillRect/>
          </a:stretch>
        </p:blipFill>
        <p:spPr bwMode="auto">
          <a:xfrm>
            <a:off x="5940152" y="4858989"/>
            <a:ext cx="1893615" cy="1999011"/>
          </a:xfrm>
          <a:prstGeom prst="rect">
            <a:avLst/>
          </a:prstGeom>
          <a:noFill/>
        </p:spPr>
      </p:pic>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304800" y="1052736"/>
            <a:ext cx="8686800" cy="5027389"/>
          </a:xfrm>
        </p:spPr>
        <p:txBody>
          <a:bodyPr>
            <a:normAutofit fontScale="32500" lnSpcReduction="20000"/>
          </a:bodyPr>
          <a:lstStyle/>
          <a:p>
            <a:r>
              <a:rPr lang="es-MX" sz="6400" dirty="0" smtClean="0"/>
              <a:t>Clasificación de instalaciones eléctricas</a:t>
            </a:r>
          </a:p>
          <a:p>
            <a:r>
              <a:rPr lang="es-MX" sz="6400" dirty="0" smtClean="0"/>
              <a:t>Para fines de estudio, podemos clasificar las instalaciones eléctricas como sigue:</a:t>
            </a:r>
          </a:p>
          <a:p>
            <a:endParaRPr lang="es-MX" sz="6400" dirty="0" smtClean="0"/>
          </a:p>
          <a:p>
            <a:r>
              <a:rPr lang="es-MX" sz="6400" dirty="0" smtClean="0"/>
              <a:t>Por el nivel de voltaje predominante:</a:t>
            </a:r>
          </a:p>
          <a:p>
            <a:r>
              <a:rPr lang="es-MX" sz="6400" dirty="0" smtClean="0"/>
              <a:t>a).-Instalaciones residenciales, que son las de las casas habitación.</a:t>
            </a:r>
          </a:p>
          <a:p>
            <a:r>
              <a:rPr lang="es-MX" sz="6400" dirty="0" smtClean="0"/>
              <a:t>b).-Instalaciones industriales, en el interior de las fábricas, que por lo general son de mayor potencia comparadas con la anterior</a:t>
            </a:r>
          </a:p>
          <a:p>
            <a:r>
              <a:rPr lang="es-MX" sz="6400" dirty="0" smtClean="0"/>
              <a:t>c).- Instalaciones comerciales, que respecto a su potencia son de tamaño comprendido entre las dos anteriores.</a:t>
            </a:r>
          </a:p>
          <a:p>
            <a:r>
              <a:rPr lang="es-MX" sz="6400" dirty="0" smtClean="0"/>
              <a:t>d).-Instalaciones en edificios, ya sea de oficinas, residencias, departamentos o cualquier otro uso, y que pudieran tener su clasificación por separado de las anteriores.</a:t>
            </a:r>
          </a:p>
          <a:p>
            <a:r>
              <a:rPr lang="es-MX" sz="6400" dirty="0" smtClean="0"/>
              <a:t>e).-Hospitales.</a:t>
            </a:r>
          </a:p>
          <a:p>
            <a:r>
              <a:rPr lang="es-MX" sz="6400" dirty="0" smtClean="0"/>
              <a:t>f).-Instalaciones especiales.</a:t>
            </a:r>
          </a:p>
          <a:p>
            <a:endParaRPr lang="es-MX" sz="6400" dirty="0" smtClean="0"/>
          </a:p>
        </p:txBody>
      </p:sp>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2.bp.blogspot.com/_zw6Q_BbNV08/TUrfcTFcmII/AAAAAAAAAKA/mJVswNwsbcA/s1600/foto+instalacion+electrica.png"/>
          <p:cNvPicPr>
            <a:picLocks noChangeAspect="1" noChangeArrowheads="1"/>
          </p:cNvPicPr>
          <p:nvPr/>
        </p:nvPicPr>
        <p:blipFill>
          <a:blip r:embed="rId2" cstate="print"/>
          <a:srcRect/>
          <a:stretch>
            <a:fillRect/>
          </a:stretch>
        </p:blipFill>
        <p:spPr bwMode="auto">
          <a:xfrm>
            <a:off x="539552" y="404664"/>
            <a:ext cx="3491880" cy="2611046"/>
          </a:xfrm>
          <a:prstGeom prst="rect">
            <a:avLst/>
          </a:prstGeom>
          <a:noFill/>
        </p:spPr>
      </p:pic>
      <p:pic>
        <p:nvPicPr>
          <p:cNvPr id="1028" name="Picture 4" descr="http://images03.olx.com.pe/ui/15/30/27/1314549126_244902327_1-Fotos-de--INSTALACIONES-ELeCTRICAS-INDUSTRIALES.jpg"/>
          <p:cNvPicPr>
            <a:picLocks noChangeAspect="1" noChangeArrowheads="1"/>
          </p:cNvPicPr>
          <p:nvPr/>
        </p:nvPicPr>
        <p:blipFill>
          <a:blip r:embed="rId3" cstate="print"/>
          <a:srcRect/>
          <a:stretch>
            <a:fillRect/>
          </a:stretch>
        </p:blipFill>
        <p:spPr bwMode="auto">
          <a:xfrm>
            <a:off x="5292080" y="764704"/>
            <a:ext cx="2247900" cy="1981201"/>
          </a:xfrm>
          <a:prstGeom prst="rect">
            <a:avLst/>
          </a:prstGeom>
          <a:noFill/>
        </p:spPr>
      </p:pic>
      <p:pic>
        <p:nvPicPr>
          <p:cNvPr id="1030" name="Picture 6" descr="http://t2.gstatic.com/images?q=tbn:ANd9GcRzi3XowUArjCTzi-9Bt-eLftJ3m09JtnnpCJKiNGQkKhXEGlufphjPKuUIUw"/>
          <p:cNvPicPr>
            <a:picLocks noChangeAspect="1" noChangeArrowheads="1"/>
          </p:cNvPicPr>
          <p:nvPr/>
        </p:nvPicPr>
        <p:blipFill>
          <a:blip r:embed="rId4" cstate="print"/>
          <a:srcRect/>
          <a:stretch>
            <a:fillRect/>
          </a:stretch>
        </p:blipFill>
        <p:spPr bwMode="auto">
          <a:xfrm>
            <a:off x="611560" y="4149080"/>
            <a:ext cx="2628900" cy="1743076"/>
          </a:xfrm>
          <a:prstGeom prst="rect">
            <a:avLst/>
          </a:prstGeom>
          <a:noFill/>
        </p:spPr>
      </p:pic>
      <p:pic>
        <p:nvPicPr>
          <p:cNvPr id="1032" name="Picture 8" descr="http://www.dialingenieria.com/images/PanoramicaQuirofanoAzul.jpg"/>
          <p:cNvPicPr>
            <a:picLocks noChangeAspect="1" noChangeArrowheads="1"/>
          </p:cNvPicPr>
          <p:nvPr/>
        </p:nvPicPr>
        <p:blipFill>
          <a:blip r:embed="rId5" cstate="print"/>
          <a:srcRect/>
          <a:stretch>
            <a:fillRect/>
          </a:stretch>
        </p:blipFill>
        <p:spPr bwMode="auto">
          <a:xfrm>
            <a:off x="4139952" y="3284984"/>
            <a:ext cx="4367808" cy="2115658"/>
          </a:xfrm>
          <a:prstGeom prst="rect">
            <a:avLst/>
          </a:prstGeom>
          <a:noFill/>
        </p:spPr>
      </p:pic>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467544" y="1052736"/>
            <a:ext cx="8136904" cy="2585323"/>
          </a:xfrm>
          <a:prstGeom prst="rect">
            <a:avLst/>
          </a:prstGeom>
        </p:spPr>
        <p:txBody>
          <a:bodyPr wrap="square">
            <a:spAutoFit/>
          </a:bodyPr>
          <a:lstStyle/>
          <a:p>
            <a:r>
              <a:rPr lang="es-MX" dirty="0" smtClean="0"/>
              <a:t>Por la forma de instalación:</a:t>
            </a:r>
          </a:p>
          <a:p>
            <a:r>
              <a:rPr lang="es-MX" dirty="0" smtClean="0"/>
              <a:t>a).-Visible, la que se puede ver directamente.</a:t>
            </a:r>
          </a:p>
          <a:p>
            <a:r>
              <a:rPr lang="es-MX" dirty="0" smtClean="0"/>
              <a:t>b).-Oculta, la que no se puede ver por estar dentro de muros, pisos, techos, etc. de los locales.</a:t>
            </a:r>
          </a:p>
          <a:p>
            <a:r>
              <a:rPr lang="es-MX" dirty="0" smtClean="0"/>
              <a:t>c).- Aérea, la que esta formada por conductores paralelos, soportados por aisladores, que usan el aire como aislante, pudiendo estar los conductores desnudos o forrados. En algunos casos se denomina también línea abierta.</a:t>
            </a:r>
          </a:p>
          <a:p>
            <a:r>
              <a:rPr lang="es-MX" dirty="0" smtClean="0"/>
              <a:t>d).-Subterránea, la que va bajo el piso, cualquiera que sea la forma de soporte o material del piso.</a:t>
            </a:r>
          </a:p>
        </p:txBody>
      </p:sp>
      <p:pic>
        <p:nvPicPr>
          <p:cNvPr id="58370" name="Picture 2" descr="http://2.bp.blogspot.com/_SlyoqmwmG6Q/SZBeRIeTRbI/AAAAAAAAAGs/RvSQuTO0hkw/s400/rymco.jpg"/>
          <p:cNvPicPr>
            <a:picLocks noChangeAspect="1" noChangeArrowheads="1"/>
          </p:cNvPicPr>
          <p:nvPr/>
        </p:nvPicPr>
        <p:blipFill>
          <a:blip r:embed="rId2" cstate="print"/>
          <a:srcRect/>
          <a:stretch>
            <a:fillRect/>
          </a:stretch>
        </p:blipFill>
        <p:spPr bwMode="auto">
          <a:xfrm>
            <a:off x="539552" y="3717033"/>
            <a:ext cx="2830372" cy="1224136"/>
          </a:xfrm>
          <a:prstGeom prst="rect">
            <a:avLst/>
          </a:prstGeom>
          <a:noFill/>
        </p:spPr>
      </p:pic>
      <p:pic>
        <p:nvPicPr>
          <p:cNvPr id="58372" name="Picture 4" descr="http://1.bp.blogspot.com/_1mK-Y7I9sVA/TCZpQYq3yWI/AAAAAAAAAAM/XTLpMBlDC0E/s1600/casa.gif"/>
          <p:cNvPicPr>
            <a:picLocks noChangeAspect="1" noChangeArrowheads="1"/>
          </p:cNvPicPr>
          <p:nvPr/>
        </p:nvPicPr>
        <p:blipFill>
          <a:blip r:embed="rId3" cstate="print"/>
          <a:srcRect/>
          <a:stretch>
            <a:fillRect/>
          </a:stretch>
        </p:blipFill>
        <p:spPr bwMode="auto">
          <a:xfrm>
            <a:off x="611560" y="5013176"/>
            <a:ext cx="2747237" cy="1695104"/>
          </a:xfrm>
          <a:prstGeom prst="rect">
            <a:avLst/>
          </a:prstGeom>
          <a:noFill/>
        </p:spPr>
      </p:pic>
      <p:pic>
        <p:nvPicPr>
          <p:cNvPr id="58374" name="Picture 6" descr="http://www.club-caza.com/actualidad/images/0974_1.jpg"/>
          <p:cNvPicPr>
            <a:picLocks noChangeAspect="1" noChangeArrowheads="1"/>
          </p:cNvPicPr>
          <p:nvPr/>
        </p:nvPicPr>
        <p:blipFill>
          <a:blip r:embed="rId4" cstate="print"/>
          <a:srcRect/>
          <a:stretch>
            <a:fillRect/>
          </a:stretch>
        </p:blipFill>
        <p:spPr bwMode="auto">
          <a:xfrm>
            <a:off x="5364088" y="3356992"/>
            <a:ext cx="2381250" cy="1790701"/>
          </a:xfrm>
          <a:prstGeom prst="rect">
            <a:avLst/>
          </a:prstGeom>
          <a:noFill/>
        </p:spPr>
      </p:pic>
      <p:pic>
        <p:nvPicPr>
          <p:cNvPr id="58376" name="Picture 8" descr="http://www.proyectostipo.com/Seccion01/Objetos/01B/Zanja%20perfecta%202.jpg"/>
          <p:cNvPicPr>
            <a:picLocks noChangeAspect="1" noChangeArrowheads="1"/>
          </p:cNvPicPr>
          <p:nvPr/>
        </p:nvPicPr>
        <p:blipFill>
          <a:blip r:embed="rId5" cstate="print"/>
          <a:srcRect/>
          <a:stretch>
            <a:fillRect/>
          </a:stretch>
        </p:blipFill>
        <p:spPr bwMode="auto">
          <a:xfrm>
            <a:off x="4139952" y="5157192"/>
            <a:ext cx="2075722" cy="1556792"/>
          </a:xfrm>
          <a:prstGeom prst="rect">
            <a:avLst/>
          </a:prstGeom>
          <a:noFill/>
        </p:spPr>
      </p:pic>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Marcador de contenido"/>
          <p:cNvSpPr>
            <a:spLocks noGrp="1"/>
          </p:cNvSpPr>
          <p:nvPr>
            <p:ph sz="quarter" idx="1"/>
          </p:nvPr>
        </p:nvSpPr>
        <p:spPr>
          <a:xfrm>
            <a:off x="467544" y="908720"/>
            <a:ext cx="7467600" cy="3168352"/>
          </a:xfrm>
        </p:spPr>
        <p:txBody>
          <a:bodyPr>
            <a:normAutofit fontScale="32500" lnSpcReduction="20000"/>
          </a:bodyPr>
          <a:lstStyle/>
          <a:p>
            <a:r>
              <a:rPr lang="es-MX" sz="5500" dirty="0" smtClean="0"/>
              <a:t>Por el lugar de la instalación:</a:t>
            </a:r>
          </a:p>
          <a:p>
            <a:r>
              <a:rPr lang="es-MX" sz="5500" dirty="0" smtClean="0"/>
              <a:t>Las instalaciones eléctricas también pueden clasificarse en normales y especiales según, el lugar donde se ubiquen:</a:t>
            </a:r>
          </a:p>
          <a:p>
            <a:r>
              <a:rPr lang="es-MX" sz="5500" dirty="0" smtClean="0"/>
              <a:t>a) Las instalaciones normales pueden ser interiores o exteriores. Las que están a la intemperie deben de tener los accesorios necesarios (cubiertas, empaques y sellos) para evitar la penetración del agua de lluvia aun en condiciones de tormenta.</a:t>
            </a:r>
          </a:p>
          <a:p>
            <a:r>
              <a:rPr lang="es-MX" sz="5500" dirty="0" smtClean="0"/>
              <a:t>b) Se consideran instalaciones especiales a aquellas que se encuentran en áreas con ambiente peligroso, excesivamente húmedo o con grandes cantidades de polvo no combustible</a:t>
            </a:r>
          </a:p>
          <a:p>
            <a:endParaRPr lang="es-MX" sz="6400" dirty="0"/>
          </a:p>
        </p:txBody>
      </p:sp>
      <p:pic>
        <p:nvPicPr>
          <p:cNvPr id="21506" name="Picture 2" descr="http://iguerrero.files.wordpress.com/2007/07/ier3a.png?w=275&amp;h=337"/>
          <p:cNvPicPr>
            <a:picLocks noChangeAspect="1" noChangeArrowheads="1"/>
          </p:cNvPicPr>
          <p:nvPr/>
        </p:nvPicPr>
        <p:blipFill>
          <a:blip r:embed="rId2" cstate="print"/>
          <a:srcRect/>
          <a:stretch>
            <a:fillRect/>
          </a:stretch>
        </p:blipFill>
        <p:spPr bwMode="auto">
          <a:xfrm>
            <a:off x="899592" y="3429000"/>
            <a:ext cx="2619375" cy="3209926"/>
          </a:xfrm>
          <a:prstGeom prst="rect">
            <a:avLst/>
          </a:prstGeom>
          <a:noFill/>
        </p:spPr>
      </p:pic>
      <p:pic>
        <p:nvPicPr>
          <p:cNvPr id="21508" name="Picture 4" descr="http://media01-ak.vivastreet.com/classifieds/50/8/34510328/large/10.jpg?dt=99899d276e422a1f6bc9e13ec9c7c0a6"/>
          <p:cNvPicPr>
            <a:picLocks noChangeAspect="1" noChangeArrowheads="1"/>
          </p:cNvPicPr>
          <p:nvPr/>
        </p:nvPicPr>
        <p:blipFill>
          <a:blip r:embed="rId3" cstate="print"/>
          <a:srcRect/>
          <a:stretch>
            <a:fillRect/>
          </a:stretch>
        </p:blipFill>
        <p:spPr bwMode="auto">
          <a:xfrm>
            <a:off x="3995936" y="3398916"/>
            <a:ext cx="4142234" cy="3276967"/>
          </a:xfrm>
          <a:prstGeom prst="rect">
            <a:avLst/>
          </a:prstGeom>
          <a:noFill/>
        </p:spPr>
      </p:pic>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Marcador de contenido"/>
          <p:cNvSpPr>
            <a:spLocks noGrp="1"/>
          </p:cNvSpPr>
          <p:nvPr>
            <p:ph sz="quarter" idx="1"/>
          </p:nvPr>
        </p:nvSpPr>
        <p:spPr>
          <a:xfrm>
            <a:off x="467544" y="908720"/>
            <a:ext cx="7467600" cy="3456384"/>
          </a:xfrm>
        </p:spPr>
        <p:txBody>
          <a:bodyPr>
            <a:normAutofit fontScale="25000" lnSpcReduction="20000"/>
          </a:bodyPr>
          <a:lstStyle/>
          <a:p>
            <a:r>
              <a:rPr lang="es-MX" sz="6400" dirty="0" smtClean="0"/>
              <a:t>Dentro de estas clasificaciones también se subdividen por el tipo de lugar:</a:t>
            </a:r>
          </a:p>
          <a:p>
            <a:r>
              <a:rPr lang="es-MX" sz="6400" dirty="0" smtClean="0"/>
              <a:t>a).-Lugar seco, aquellos no sujetos normalmente a derrames de líquidos.</a:t>
            </a:r>
          </a:p>
          <a:p>
            <a:r>
              <a:rPr lang="es-MX" sz="6400" dirty="0" smtClean="0"/>
              <a:t>b).-Lugar húmedo, los parcialmente protegidos por aleros, corredores techados pero abiertos, así como lugares interiores que están sujetos a un cierto grado de humedad poscondensación, tal como sótanos, depósitos refrigerados o similares.</a:t>
            </a:r>
          </a:p>
          <a:p>
            <a:r>
              <a:rPr lang="es-MX" sz="6400" dirty="0" smtClean="0"/>
              <a:t>c).- Lugar mojado, en que se tienen condiciones extremas de humedad, tales como intemperie, lavado de automóviles, instalaciones bajo tierra en contacto directo con el suelo, etc..</a:t>
            </a:r>
          </a:p>
          <a:p>
            <a:r>
              <a:rPr lang="es-MX" sz="6400" dirty="0" smtClean="0"/>
              <a:t>d).-Lugar corrosivo, en los que se pueden encontrar sustancias químicas corrosivas.</a:t>
            </a:r>
          </a:p>
          <a:p>
            <a:r>
              <a:rPr lang="es-MX" sz="6400" dirty="0" smtClean="0"/>
              <a:t>e).-Lugar peligroso, en donde las instalaciones están sujetas a peligro de incendio o explosión debido a gases o vapores inflamables, polvo o fibras combustibles dispersasen el aire</a:t>
            </a:r>
          </a:p>
          <a:p>
            <a:endParaRPr lang="es-MX" sz="6400" dirty="0"/>
          </a:p>
        </p:txBody>
      </p:sp>
      <p:pic>
        <p:nvPicPr>
          <p:cNvPr id="60418" name="Picture 2" descr="http://3.bp.blogspot.com/_59xycWN_HEU/TTuQGZXW_MI/AAAAAAAAAFM/MtQDkejXgcU/s1600/DSC09409.JPG"/>
          <p:cNvPicPr>
            <a:picLocks noChangeAspect="1" noChangeArrowheads="1"/>
          </p:cNvPicPr>
          <p:nvPr/>
        </p:nvPicPr>
        <p:blipFill>
          <a:blip r:embed="rId2" cstate="print"/>
          <a:srcRect/>
          <a:stretch>
            <a:fillRect/>
          </a:stretch>
        </p:blipFill>
        <p:spPr bwMode="auto">
          <a:xfrm>
            <a:off x="1403648" y="4221088"/>
            <a:ext cx="3215680" cy="2411760"/>
          </a:xfrm>
          <a:prstGeom prst="rect">
            <a:avLst/>
          </a:prstGeom>
          <a:noFill/>
        </p:spPr>
      </p:pic>
      <p:pic>
        <p:nvPicPr>
          <p:cNvPr id="60420" name="Picture 4" descr="http://kijwzqm.preview.sasites.com.mx/img/upload/escacia-1.jpg"/>
          <p:cNvPicPr>
            <a:picLocks noChangeAspect="1" noChangeArrowheads="1"/>
          </p:cNvPicPr>
          <p:nvPr/>
        </p:nvPicPr>
        <p:blipFill>
          <a:blip r:embed="rId3" cstate="print"/>
          <a:srcRect/>
          <a:stretch>
            <a:fillRect/>
          </a:stretch>
        </p:blipFill>
        <p:spPr bwMode="auto">
          <a:xfrm>
            <a:off x="6054068" y="4221088"/>
            <a:ext cx="1619261" cy="2448323"/>
          </a:xfrm>
          <a:prstGeom prst="rect">
            <a:avLst/>
          </a:prstGeom>
          <a:noFill/>
        </p:spPr>
      </p:pic>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smtClean="0"/>
              <a:t>Elementos que constituyen  una instalación eléctrica</a:t>
            </a:r>
            <a:endParaRPr lang="es-MX" dirty="0"/>
          </a:p>
        </p:txBody>
      </p:sp>
      <p:sp>
        <p:nvSpPr>
          <p:cNvPr id="3" name="2 Marcador de contenido"/>
          <p:cNvSpPr>
            <a:spLocks noGrp="1"/>
          </p:cNvSpPr>
          <p:nvPr>
            <p:ph sz="quarter" idx="1"/>
          </p:nvPr>
        </p:nvSpPr>
        <p:spPr>
          <a:xfrm>
            <a:off x="457200" y="1600200"/>
            <a:ext cx="4042792" cy="5257800"/>
          </a:xfrm>
        </p:spPr>
        <p:txBody>
          <a:bodyPr>
            <a:normAutofit fontScale="77500" lnSpcReduction="20000"/>
          </a:bodyPr>
          <a:lstStyle/>
          <a:p>
            <a:r>
              <a:rPr lang="es-MX" sz="2600" dirty="0" smtClean="0"/>
              <a:t>1. Acometida. Se entiende el punto donde se hace la conexión entre la red, propiedad de la compañía suministradora, y el alimentador que abastece al usuario. La cometida también se puede entender como la línea aérea o subterránea según sea el caso que por un lado entronca con la red eléctrica de alimentación y por el otro tiene conectado el sistema de medición. Además en las terminales de entrada de la cometida normalmente se colocan apartarayos para proteger la instalación y el quipo de alto voltaje.</a:t>
            </a:r>
          </a:p>
          <a:p>
            <a:endParaRPr lang="es-MX" dirty="0"/>
          </a:p>
        </p:txBody>
      </p:sp>
      <p:pic>
        <p:nvPicPr>
          <p:cNvPr id="20482" name="Picture 2" descr="http://iguerrero.files.wordpress.com/2009/01/instcomercial.gif"/>
          <p:cNvPicPr>
            <a:picLocks noChangeAspect="1" noChangeArrowheads="1"/>
          </p:cNvPicPr>
          <p:nvPr/>
        </p:nvPicPr>
        <p:blipFill>
          <a:blip r:embed="rId2" cstate="print"/>
          <a:srcRect/>
          <a:stretch>
            <a:fillRect/>
          </a:stretch>
        </p:blipFill>
        <p:spPr bwMode="auto">
          <a:xfrm>
            <a:off x="4355976" y="1556792"/>
            <a:ext cx="4233852" cy="4856237"/>
          </a:xfrm>
          <a:prstGeom prst="rect">
            <a:avLst/>
          </a:prstGeom>
          <a:noFill/>
        </p:spPr>
      </p:pic>
    </p:spTree>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catedra-cereghetti1.idoneos.com/cache/ca/catedra-cereghetti1/Instalaciones_El%C3%A9ctricas/_files/Slide15small.jpg"/>
          <p:cNvPicPr>
            <a:picLocks noChangeAspect="1" noChangeArrowheads="1"/>
          </p:cNvPicPr>
          <p:nvPr/>
        </p:nvPicPr>
        <p:blipFill>
          <a:blip r:embed="rId2" cstate="print"/>
          <a:srcRect/>
          <a:stretch>
            <a:fillRect/>
          </a:stretch>
        </p:blipFill>
        <p:spPr bwMode="auto">
          <a:xfrm>
            <a:off x="179512" y="1"/>
            <a:ext cx="4475989" cy="3356992"/>
          </a:xfrm>
          <a:prstGeom prst="rect">
            <a:avLst/>
          </a:prstGeom>
          <a:noFill/>
        </p:spPr>
      </p:pic>
      <p:pic>
        <p:nvPicPr>
          <p:cNvPr id="2052" name="Picture 4" descr="http://catedra-cereghetti1.idoneos.com/cache/ca/catedra-cereghetti1/Instalaciones_El%C3%A9ctricas/_files/E1Slide18small.jpg"/>
          <p:cNvPicPr>
            <a:picLocks noChangeAspect="1" noChangeArrowheads="1"/>
          </p:cNvPicPr>
          <p:nvPr/>
        </p:nvPicPr>
        <p:blipFill>
          <a:blip r:embed="rId3" cstate="print"/>
          <a:srcRect/>
          <a:stretch>
            <a:fillRect/>
          </a:stretch>
        </p:blipFill>
        <p:spPr bwMode="auto">
          <a:xfrm>
            <a:off x="3707904" y="3194974"/>
            <a:ext cx="4402460" cy="3301845"/>
          </a:xfrm>
          <a:prstGeom prst="rect">
            <a:avLst/>
          </a:prstGeom>
          <a:noFill/>
        </p:spPr>
      </p:pic>
    </p:spTree>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detalle-acometida_27966.gif"/>
          <p:cNvPicPr>
            <a:picLocks noChangeAspect="1"/>
          </p:cNvPicPr>
          <p:nvPr/>
        </p:nvPicPr>
        <p:blipFill>
          <a:blip r:embed="rId2" cstate="print"/>
          <a:stretch>
            <a:fillRect/>
          </a:stretch>
        </p:blipFill>
        <p:spPr>
          <a:xfrm>
            <a:off x="899592" y="188640"/>
            <a:ext cx="6886153" cy="6519336"/>
          </a:xfrm>
          <a:prstGeom prst="rect">
            <a:avLst/>
          </a:prstGeom>
        </p:spPr>
      </p:pic>
    </p:spTree>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smtClean="0"/>
              <a:t>Elementos que constituyen  una instalación eléctrica</a:t>
            </a:r>
            <a:endParaRPr lang="es-MX" dirty="0"/>
          </a:p>
        </p:txBody>
      </p:sp>
      <p:sp>
        <p:nvSpPr>
          <p:cNvPr id="3" name="2 Marcador de contenido"/>
          <p:cNvSpPr>
            <a:spLocks noGrp="1"/>
          </p:cNvSpPr>
          <p:nvPr>
            <p:ph sz="quarter" idx="1"/>
          </p:nvPr>
        </p:nvSpPr>
        <p:spPr>
          <a:xfrm>
            <a:off x="457200" y="1600200"/>
            <a:ext cx="7467600" cy="2116832"/>
          </a:xfrm>
        </p:spPr>
        <p:txBody>
          <a:bodyPr>
            <a:normAutofit fontScale="77500" lnSpcReduction="20000"/>
          </a:bodyPr>
          <a:lstStyle/>
          <a:p>
            <a:r>
              <a:rPr lang="es-MX" sz="2600" dirty="0" smtClean="0"/>
              <a:t>2. Equipos de Medición. Por equipo de medición se entiende a aquél, propiedad de la compañía suministradora, que se coloca en la cometida con el propósito de cuantificar el consumo de energía eléctrica de acuerdo con las condiciones del contrato de compra-venta. Este equipo esta sellado y debe de ser protegido contra agentes externos, y colocado en un lugar accesible para su lectura y revisión.</a:t>
            </a:r>
          </a:p>
          <a:p>
            <a:endParaRPr lang="es-MX" dirty="0"/>
          </a:p>
        </p:txBody>
      </p:sp>
      <p:pic>
        <p:nvPicPr>
          <p:cNvPr id="61442" name="Picture 2" descr="http://images.onset.freedom.com/elnuevoheraldo/1201237013-weba1pub.jpg"/>
          <p:cNvPicPr>
            <a:picLocks noChangeAspect="1" noChangeArrowheads="1"/>
          </p:cNvPicPr>
          <p:nvPr/>
        </p:nvPicPr>
        <p:blipFill>
          <a:blip r:embed="rId2" cstate="print"/>
          <a:srcRect/>
          <a:stretch>
            <a:fillRect/>
          </a:stretch>
        </p:blipFill>
        <p:spPr bwMode="auto">
          <a:xfrm>
            <a:off x="755576" y="3501008"/>
            <a:ext cx="2381250" cy="3038476"/>
          </a:xfrm>
          <a:prstGeom prst="rect">
            <a:avLst/>
          </a:prstGeom>
          <a:noFill/>
        </p:spPr>
      </p:pic>
      <p:pic>
        <p:nvPicPr>
          <p:cNvPr id="61444" name="Picture 4" descr="http://www.enlineadirecta.info/fotos/CFE_Medidores_digitales%5b1%5d.jpg"/>
          <p:cNvPicPr>
            <a:picLocks noChangeAspect="1" noChangeArrowheads="1"/>
          </p:cNvPicPr>
          <p:nvPr/>
        </p:nvPicPr>
        <p:blipFill>
          <a:blip r:embed="rId3" cstate="print"/>
          <a:srcRect/>
          <a:stretch>
            <a:fillRect/>
          </a:stretch>
        </p:blipFill>
        <p:spPr bwMode="auto">
          <a:xfrm>
            <a:off x="4572000" y="3915054"/>
            <a:ext cx="3538364" cy="2653773"/>
          </a:xfrm>
          <a:prstGeom prst="rect">
            <a:avLst/>
          </a:prstGeom>
          <a:noFill/>
        </p:spPr>
      </p:pic>
    </p:spTree>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smtClean="0"/>
              <a:t>Elementos que constituyen  una instalación eléctrica</a:t>
            </a:r>
            <a:endParaRPr lang="es-MX" dirty="0"/>
          </a:p>
        </p:txBody>
      </p:sp>
      <p:sp>
        <p:nvSpPr>
          <p:cNvPr id="3" name="2 Marcador de contenido"/>
          <p:cNvSpPr>
            <a:spLocks noGrp="1"/>
          </p:cNvSpPr>
          <p:nvPr>
            <p:ph sz="quarter" idx="1"/>
          </p:nvPr>
        </p:nvSpPr>
        <p:spPr>
          <a:xfrm>
            <a:off x="457200" y="1600200"/>
            <a:ext cx="7467600" cy="3917032"/>
          </a:xfrm>
        </p:spPr>
        <p:txBody>
          <a:bodyPr>
            <a:noAutofit/>
          </a:bodyPr>
          <a:lstStyle/>
          <a:p>
            <a:r>
              <a:rPr lang="es-MX" sz="1800" dirty="0" smtClean="0"/>
              <a:t>3. Interruptores. Un interruptor es un dispositivo que esta diseñado para abrir o cerrar un circuito eléctrico por el cual esta circulando una corriente.</a:t>
            </a:r>
          </a:p>
          <a:p>
            <a:r>
              <a:rPr lang="es-MX" sz="1800" dirty="0" smtClean="0"/>
              <a:t>3.1 Interruptor general. Se le denomina interruptor general o principal al que va colocado entre la acometida (después del equipo de medición) y el resto de la instalación y que se utiliza como medio de desconexión y protección del sistema o red suministradora.</a:t>
            </a:r>
          </a:p>
          <a:p>
            <a:r>
              <a:rPr lang="es-MX" sz="1800" dirty="0" smtClean="0"/>
              <a:t>3.2 Interruptor termo magnético. Es uno de los interruptores más utilizados y que sirven para desconectar y proteger contra sobrecargas y cortos circuitos. Se fabrica en gran cantidad de tamaños por lo que su aplicación puede ser como interruptor general. Tiene un elemento electrodinámico con el que puede responder rápidamente ante la presencia de un corto circuito</a:t>
            </a:r>
          </a:p>
        </p:txBody>
      </p:sp>
    </p:spTree>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http://www.monografias.com/trabajos43/red-electrica-maracaibo/Image4050.gif"/>
          <p:cNvPicPr>
            <a:picLocks noChangeAspect="1" noChangeArrowheads="1"/>
          </p:cNvPicPr>
          <p:nvPr/>
        </p:nvPicPr>
        <p:blipFill>
          <a:blip r:embed="rId2" cstate="print"/>
          <a:srcRect/>
          <a:stretch>
            <a:fillRect/>
          </a:stretch>
        </p:blipFill>
        <p:spPr bwMode="auto">
          <a:xfrm>
            <a:off x="5148064" y="3284984"/>
            <a:ext cx="2857500" cy="3000376"/>
          </a:xfrm>
          <a:prstGeom prst="rect">
            <a:avLst/>
          </a:prstGeom>
          <a:noFill/>
        </p:spPr>
      </p:pic>
      <p:pic>
        <p:nvPicPr>
          <p:cNvPr id="63492" name="Picture 4" descr="http://www.infored.com.mx/pfiles/4/2/0/4203d3b2d2b00a1f5e31369b4b2d037f.jpg"/>
          <p:cNvPicPr>
            <a:picLocks noChangeAspect="1" noChangeArrowheads="1"/>
          </p:cNvPicPr>
          <p:nvPr/>
        </p:nvPicPr>
        <p:blipFill>
          <a:blip r:embed="rId3" cstate="print"/>
          <a:srcRect/>
          <a:stretch>
            <a:fillRect/>
          </a:stretch>
        </p:blipFill>
        <p:spPr bwMode="auto">
          <a:xfrm>
            <a:off x="5508104" y="548680"/>
            <a:ext cx="2438400" cy="2438400"/>
          </a:xfrm>
          <a:prstGeom prst="rect">
            <a:avLst/>
          </a:prstGeom>
          <a:noFill/>
        </p:spPr>
      </p:pic>
      <p:pic>
        <p:nvPicPr>
          <p:cNvPr id="63494" name="Picture 6" descr="http://iguerrero.files.wordpress.com/2007/04/intseg1.jpg?w=159&amp;h=178"/>
          <p:cNvPicPr>
            <a:picLocks noChangeAspect="1" noChangeArrowheads="1"/>
          </p:cNvPicPr>
          <p:nvPr/>
        </p:nvPicPr>
        <p:blipFill>
          <a:blip r:embed="rId4" cstate="print"/>
          <a:srcRect/>
          <a:stretch>
            <a:fillRect/>
          </a:stretch>
        </p:blipFill>
        <p:spPr bwMode="auto">
          <a:xfrm>
            <a:off x="827584" y="836712"/>
            <a:ext cx="1514475" cy="1695451"/>
          </a:xfrm>
          <a:prstGeom prst="rect">
            <a:avLst/>
          </a:prstGeom>
          <a:noFill/>
        </p:spPr>
      </p:pic>
      <p:pic>
        <p:nvPicPr>
          <p:cNvPr id="63496" name="Picture 8" descr="http://electricabicentenario.com/images/interruptores-de-seuridad.jpg"/>
          <p:cNvPicPr>
            <a:picLocks noChangeAspect="1" noChangeArrowheads="1"/>
          </p:cNvPicPr>
          <p:nvPr/>
        </p:nvPicPr>
        <p:blipFill>
          <a:blip r:embed="rId5" cstate="print"/>
          <a:srcRect/>
          <a:stretch>
            <a:fillRect/>
          </a:stretch>
        </p:blipFill>
        <p:spPr bwMode="auto">
          <a:xfrm>
            <a:off x="683568" y="2996952"/>
            <a:ext cx="2514600" cy="3143250"/>
          </a:xfrm>
          <a:prstGeom prst="rect">
            <a:avLst/>
          </a:prstGeom>
          <a:noFill/>
        </p:spPr>
      </p:pic>
    </p:spTree>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smtClean="0"/>
              <a:t>Elementos que constituyen  una instalación eléctrica</a:t>
            </a:r>
            <a:endParaRPr lang="es-MX" dirty="0"/>
          </a:p>
        </p:txBody>
      </p:sp>
      <p:sp>
        <p:nvSpPr>
          <p:cNvPr id="3" name="2 Marcador de contenido"/>
          <p:cNvSpPr>
            <a:spLocks noGrp="1"/>
          </p:cNvSpPr>
          <p:nvPr>
            <p:ph sz="quarter" idx="1"/>
          </p:nvPr>
        </p:nvSpPr>
        <p:spPr>
          <a:xfrm>
            <a:off x="457200" y="1600200"/>
            <a:ext cx="7467600" cy="2404864"/>
          </a:xfrm>
        </p:spPr>
        <p:txBody>
          <a:bodyPr>
            <a:normAutofit fontScale="32500" lnSpcReduction="20000"/>
          </a:bodyPr>
          <a:lstStyle/>
          <a:p>
            <a:r>
              <a:rPr lang="es-MX" sz="6400" dirty="0" smtClean="0"/>
              <a:t>4. Arrancador. Se conoce como arrancador al arreglo compuesto por un interruptor, ya sea termo magnético de navajas (cuchillas) con fusibles, un conductor electromagnético y un relevador bimetálico. El contactor consiste básicamente de una bobina con un núcleo de fierro que cierra o abre un juego de contactos al energizar o desenergizar la bobina.</a:t>
            </a:r>
          </a:p>
        </p:txBody>
      </p:sp>
      <p:pic>
        <p:nvPicPr>
          <p:cNvPr id="64514" name="Picture 2" descr="http://t0.gstatic.com/images?q=tbn:ANd9GcRcimPW1sFx1KsRJFeegGC2wcxqn1uAzARNaefaeMwGfIVjO-Kvblr8tBw8tA"/>
          <p:cNvPicPr>
            <a:picLocks noChangeAspect="1" noChangeArrowheads="1"/>
          </p:cNvPicPr>
          <p:nvPr/>
        </p:nvPicPr>
        <p:blipFill>
          <a:blip r:embed="rId2" cstate="print"/>
          <a:srcRect/>
          <a:stretch>
            <a:fillRect/>
          </a:stretch>
        </p:blipFill>
        <p:spPr bwMode="auto">
          <a:xfrm>
            <a:off x="2051720" y="3789040"/>
            <a:ext cx="4337395" cy="2376264"/>
          </a:xfrm>
          <a:prstGeom prst="rect">
            <a:avLst/>
          </a:prstGeom>
          <a:noFill/>
        </p:spPr>
      </p:pic>
    </p:spTree>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smtClean="0"/>
              <a:t>Elementos que constituyen  una instalación eléctrica</a:t>
            </a:r>
            <a:endParaRPr lang="es-MX" dirty="0"/>
          </a:p>
        </p:txBody>
      </p:sp>
      <p:sp>
        <p:nvSpPr>
          <p:cNvPr id="3" name="2 Marcador de contenido"/>
          <p:cNvSpPr>
            <a:spLocks noGrp="1"/>
          </p:cNvSpPr>
          <p:nvPr>
            <p:ph sz="quarter" idx="1"/>
          </p:nvPr>
        </p:nvSpPr>
        <p:spPr>
          <a:xfrm>
            <a:off x="457200" y="1600200"/>
            <a:ext cx="7467600" cy="2260848"/>
          </a:xfrm>
        </p:spPr>
        <p:txBody>
          <a:bodyPr>
            <a:normAutofit/>
          </a:bodyPr>
          <a:lstStyle/>
          <a:p>
            <a:r>
              <a:rPr lang="es-MX" sz="1800" dirty="0" smtClean="0"/>
              <a:t>5. Transformador. El transformador eléctrico es un equipo que se utiliza para cambiar el voltaje de suministro al voltaje requerido. En las instalaciones grandes pueden necesitarse varios niveles de voltaje, lo que se logra instalando varios transformadores (agrupados en subestaciones). Por otra parte pueden existir instalaciones cuyo voltaje sea el mismo que tiene la acometida y por lo tanto no requieran de transformador.</a:t>
            </a:r>
          </a:p>
        </p:txBody>
      </p:sp>
      <p:pic>
        <p:nvPicPr>
          <p:cNvPr id="18434" name="Picture 2" descr="http://www.blogodisea.com/wp-content/uploads/2010/06/transformador-electrico.jpg"/>
          <p:cNvPicPr>
            <a:picLocks noChangeAspect="1" noChangeArrowheads="1"/>
          </p:cNvPicPr>
          <p:nvPr/>
        </p:nvPicPr>
        <p:blipFill>
          <a:blip r:embed="rId2" cstate="print"/>
          <a:srcRect/>
          <a:stretch>
            <a:fillRect/>
          </a:stretch>
        </p:blipFill>
        <p:spPr bwMode="auto">
          <a:xfrm>
            <a:off x="4499992" y="3819524"/>
            <a:ext cx="3571875" cy="3038476"/>
          </a:xfrm>
          <a:prstGeom prst="rect">
            <a:avLst/>
          </a:prstGeom>
          <a:noFill/>
        </p:spPr>
      </p:pic>
      <p:pic>
        <p:nvPicPr>
          <p:cNvPr id="18436" name="Picture 4" descr="http://html.rincondelvago.com/000564271.png"/>
          <p:cNvPicPr>
            <a:picLocks noChangeAspect="1" noChangeArrowheads="1"/>
          </p:cNvPicPr>
          <p:nvPr/>
        </p:nvPicPr>
        <p:blipFill>
          <a:blip r:embed="rId3" cstate="print"/>
          <a:srcRect/>
          <a:stretch>
            <a:fillRect/>
          </a:stretch>
        </p:blipFill>
        <p:spPr bwMode="auto">
          <a:xfrm>
            <a:off x="1547664" y="3717032"/>
            <a:ext cx="1666131" cy="2684025"/>
          </a:xfrm>
          <a:prstGeom prst="rect">
            <a:avLst/>
          </a:prstGeom>
          <a:noFill/>
        </p:spPr>
      </p:pic>
    </p:spTree>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smtClean="0"/>
              <a:t>Elementos que constituyen  una instalacion eléctrica</a:t>
            </a:r>
            <a:endParaRPr lang="es-MX" dirty="0"/>
          </a:p>
        </p:txBody>
      </p:sp>
      <p:sp>
        <p:nvSpPr>
          <p:cNvPr id="3" name="2 Marcador de contenido"/>
          <p:cNvSpPr>
            <a:spLocks noGrp="1"/>
          </p:cNvSpPr>
          <p:nvPr>
            <p:ph sz="quarter" idx="1"/>
          </p:nvPr>
        </p:nvSpPr>
        <p:spPr/>
        <p:txBody>
          <a:bodyPr>
            <a:normAutofit fontScale="25000" lnSpcReduction="20000"/>
          </a:bodyPr>
          <a:lstStyle/>
          <a:p>
            <a:r>
              <a:rPr lang="es-MX" sz="6400" dirty="0" smtClean="0"/>
              <a:t>6. Tableros. El tablero es un gabinete metálico donde se colocan instrumentos con interruptores arrancadores y/o dispositivos de control. El tablero es un elemento auxiliar para lograr una instalación segura confiable y ordenada.</a:t>
            </a:r>
          </a:p>
          <a:p>
            <a:r>
              <a:rPr lang="es-MX" sz="6400" dirty="0" smtClean="0"/>
              <a:t>6.1 Tablero general. El tablero general es aquel que se coloca inmediatamente después del transformador y que contiene un interruptor general. El transformador se conecta a la entrada del interruptor y a la salida de este se conectan barras que distribuyen la energía eléctrica a diferentes circuitos a través de interruptores derivados.</a:t>
            </a:r>
          </a:p>
          <a:p>
            <a:r>
              <a:rPr lang="es-MX" sz="6400" dirty="0" smtClean="0"/>
              <a:t>6.2 Centros de Control de Motores. En instalaciones industriales y en general en aquellas donde se utilizan varios motores, los arrancadores se agrupan en tableros compactos conocidos como centros de control de motores.</a:t>
            </a:r>
          </a:p>
          <a:p>
            <a:r>
              <a:rPr lang="es-MX" sz="6400" dirty="0" smtClean="0"/>
              <a:t>6.3 Tableros de Distribución o derivado. Estos tableros pueden tener un interruptor general dependiendo de la distancia al tablero de donde se alimenta y del número de circuitos que alimenten.</a:t>
            </a:r>
          </a:p>
        </p:txBody>
      </p:sp>
      <p:pic>
        <p:nvPicPr>
          <p:cNvPr id="65538" name="Picture 2" descr="http://www.amperonline.com/images/cms/contents/81.jpg"/>
          <p:cNvPicPr>
            <a:picLocks noChangeAspect="1" noChangeArrowheads="1"/>
          </p:cNvPicPr>
          <p:nvPr/>
        </p:nvPicPr>
        <p:blipFill>
          <a:blip r:embed="rId2" cstate="print"/>
          <a:srcRect/>
          <a:stretch>
            <a:fillRect/>
          </a:stretch>
        </p:blipFill>
        <p:spPr bwMode="auto">
          <a:xfrm>
            <a:off x="827584" y="5157192"/>
            <a:ext cx="1102280" cy="1471440"/>
          </a:xfrm>
          <a:prstGeom prst="rect">
            <a:avLst/>
          </a:prstGeom>
          <a:noFill/>
        </p:spPr>
      </p:pic>
      <p:pic>
        <p:nvPicPr>
          <p:cNvPr id="65540" name="Picture 4" descr="http://www.ssindustrialperu.com/productos/TableroElec8.JPG"/>
          <p:cNvPicPr>
            <a:picLocks noChangeAspect="1" noChangeArrowheads="1"/>
          </p:cNvPicPr>
          <p:nvPr/>
        </p:nvPicPr>
        <p:blipFill>
          <a:blip r:embed="rId3" cstate="print"/>
          <a:srcRect/>
          <a:stretch>
            <a:fillRect/>
          </a:stretch>
        </p:blipFill>
        <p:spPr bwMode="auto">
          <a:xfrm>
            <a:off x="2843808" y="5085184"/>
            <a:ext cx="2736304" cy="1501854"/>
          </a:xfrm>
          <a:prstGeom prst="rect">
            <a:avLst/>
          </a:prstGeom>
          <a:noFill/>
        </p:spPr>
      </p:pic>
      <p:pic>
        <p:nvPicPr>
          <p:cNvPr id="65542" name="Picture 6" descr="http://imagenes.solostocks.com/m1116398/paneles-o-tableros-electricos-switch-board-a-c-para-la-industria-de-la-comunicacion-telefonica.jpg"/>
          <p:cNvPicPr>
            <a:picLocks noChangeAspect="1" noChangeArrowheads="1"/>
          </p:cNvPicPr>
          <p:nvPr/>
        </p:nvPicPr>
        <p:blipFill>
          <a:blip r:embed="rId4" cstate="print"/>
          <a:srcRect/>
          <a:stretch>
            <a:fillRect/>
          </a:stretch>
        </p:blipFill>
        <p:spPr bwMode="auto">
          <a:xfrm>
            <a:off x="6228184" y="5013176"/>
            <a:ext cx="1485900" cy="1657351"/>
          </a:xfrm>
          <a:prstGeom prst="rect">
            <a:avLst/>
          </a:prstGeom>
          <a:noFill/>
        </p:spPr>
      </p:pic>
    </p:spTree>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smtClean="0"/>
              <a:t>Elementos que constituyen  una instalacion eléctrica</a:t>
            </a:r>
            <a:endParaRPr lang="es-MX" dirty="0"/>
          </a:p>
        </p:txBody>
      </p:sp>
      <p:sp>
        <p:nvSpPr>
          <p:cNvPr id="3" name="2 Marcador de contenido"/>
          <p:cNvSpPr>
            <a:spLocks noGrp="1"/>
          </p:cNvSpPr>
          <p:nvPr>
            <p:ph sz="quarter" idx="1"/>
          </p:nvPr>
        </p:nvSpPr>
        <p:spPr>
          <a:xfrm>
            <a:off x="457200" y="1600200"/>
            <a:ext cx="7467600" cy="1900808"/>
          </a:xfrm>
        </p:spPr>
        <p:txBody>
          <a:bodyPr>
            <a:normAutofit fontScale="32500" lnSpcReduction="20000"/>
          </a:bodyPr>
          <a:lstStyle/>
          <a:p>
            <a:r>
              <a:rPr lang="es-MX" sz="6400" dirty="0" smtClean="0"/>
              <a:t>7. Motores y Equipos Accionados por Motores. Los motores se encuentran al final de las ramas de una instalación y su función es transformar la energía eléctrica en energía mecánica, cada motor debe tener su arrancador propio.</a:t>
            </a:r>
          </a:p>
        </p:txBody>
      </p:sp>
      <p:pic>
        <p:nvPicPr>
          <p:cNvPr id="17410" name="Picture 2" descr="http://www.motores-industriales.com/images/motor.gif"/>
          <p:cNvPicPr>
            <a:picLocks noChangeAspect="1" noChangeArrowheads="1"/>
          </p:cNvPicPr>
          <p:nvPr/>
        </p:nvPicPr>
        <p:blipFill>
          <a:blip r:embed="rId2" cstate="print"/>
          <a:srcRect/>
          <a:stretch>
            <a:fillRect/>
          </a:stretch>
        </p:blipFill>
        <p:spPr bwMode="auto">
          <a:xfrm>
            <a:off x="3181622" y="3284984"/>
            <a:ext cx="3937025" cy="3188991"/>
          </a:xfrm>
          <a:prstGeom prst="rect">
            <a:avLst/>
          </a:prstGeom>
          <a:noFill/>
        </p:spPr>
      </p:pic>
    </p:spTree>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smtClean="0"/>
              <a:t>Elementos que constituyen  una instalacion eléctrica</a:t>
            </a:r>
            <a:endParaRPr lang="es-MX" dirty="0"/>
          </a:p>
        </p:txBody>
      </p:sp>
      <p:sp>
        <p:nvSpPr>
          <p:cNvPr id="3" name="2 Marcador de contenido"/>
          <p:cNvSpPr>
            <a:spLocks noGrp="1"/>
          </p:cNvSpPr>
          <p:nvPr>
            <p:ph sz="quarter" idx="1"/>
          </p:nvPr>
        </p:nvSpPr>
        <p:spPr>
          <a:xfrm>
            <a:off x="457200" y="1600200"/>
            <a:ext cx="7467600" cy="2692896"/>
          </a:xfrm>
        </p:spPr>
        <p:txBody>
          <a:bodyPr>
            <a:normAutofit fontScale="32500" lnSpcReduction="20000"/>
          </a:bodyPr>
          <a:lstStyle/>
          <a:p>
            <a:r>
              <a:rPr lang="es-MX" sz="6400" dirty="0" smtClean="0"/>
              <a:t>8. Salidas para alumbrado y contactos. Las unidades de alumbrado, al igual que los motores, están al final de las instalaciones y son consumidores que transforman la energía eléctrica en energía luminosa y generalmente también en calor.</a:t>
            </a:r>
          </a:p>
          <a:p>
            <a:r>
              <a:rPr lang="es-MX" sz="6400" dirty="0" smtClean="0"/>
              <a:t>Los contactos sirven para alimentar diferentes equipos portátiles y van alojados en una caja donde termina la instalación.</a:t>
            </a:r>
          </a:p>
        </p:txBody>
      </p:sp>
      <p:pic>
        <p:nvPicPr>
          <p:cNvPr id="69634" name="Picture 2" descr="http://www.alartel.8m.com/images/camara_oculta_en_contacto_de_luz_110x150.jpg"/>
          <p:cNvPicPr>
            <a:picLocks noChangeAspect="1" noChangeArrowheads="1"/>
          </p:cNvPicPr>
          <p:nvPr/>
        </p:nvPicPr>
        <p:blipFill>
          <a:blip r:embed="rId2" cstate="print"/>
          <a:srcRect/>
          <a:stretch>
            <a:fillRect/>
          </a:stretch>
        </p:blipFill>
        <p:spPr bwMode="auto">
          <a:xfrm>
            <a:off x="5652119" y="4188357"/>
            <a:ext cx="1502567" cy="2048955"/>
          </a:xfrm>
          <a:prstGeom prst="rect">
            <a:avLst/>
          </a:prstGeom>
          <a:noFill/>
        </p:spPr>
      </p:pic>
      <p:pic>
        <p:nvPicPr>
          <p:cNvPr id="69636" name="Picture 4" descr="http://www.decoestilo.com/wp-content/uploads/2010/06/vibia_2.jpg"/>
          <p:cNvPicPr>
            <a:picLocks noChangeAspect="1" noChangeArrowheads="1"/>
          </p:cNvPicPr>
          <p:nvPr/>
        </p:nvPicPr>
        <p:blipFill>
          <a:blip r:embed="rId3" cstate="print"/>
          <a:srcRect/>
          <a:stretch>
            <a:fillRect/>
          </a:stretch>
        </p:blipFill>
        <p:spPr bwMode="auto">
          <a:xfrm>
            <a:off x="1331640" y="3933056"/>
            <a:ext cx="3816424" cy="2632017"/>
          </a:xfrm>
          <a:prstGeom prst="rect">
            <a:avLst/>
          </a:prstGeom>
          <a:noFill/>
        </p:spPr>
      </p:pic>
    </p:spTree>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smtClean="0"/>
              <a:t>Elementos que constituyen  una instalación eléctrica</a:t>
            </a:r>
            <a:endParaRPr lang="es-MX" dirty="0"/>
          </a:p>
        </p:txBody>
      </p:sp>
      <p:sp>
        <p:nvSpPr>
          <p:cNvPr id="3" name="2 Marcador de contenido"/>
          <p:cNvSpPr>
            <a:spLocks noGrp="1"/>
          </p:cNvSpPr>
          <p:nvPr>
            <p:ph sz="quarter" idx="1"/>
          </p:nvPr>
        </p:nvSpPr>
        <p:spPr>
          <a:xfrm>
            <a:off x="457200" y="1600200"/>
            <a:ext cx="7467600" cy="2476872"/>
          </a:xfrm>
        </p:spPr>
        <p:txBody>
          <a:bodyPr>
            <a:normAutofit fontScale="32500" lnSpcReduction="20000"/>
          </a:bodyPr>
          <a:lstStyle/>
          <a:p>
            <a:r>
              <a:rPr lang="es-MX" sz="6400" dirty="0" smtClean="0"/>
              <a:t>9. Plantas de Emergencia. Las plantas de emergencia constan de un motor de combustión interna acoplada a un generador de corriente alterna. El calculo de la capacidad de una planta eléctrica se hace en función con la cargas que deben de operar permanentemente. Estas cargas deberán quedar en un circuito alimentador y canalizaciones dependientes.</a:t>
            </a:r>
          </a:p>
        </p:txBody>
      </p:sp>
      <p:pic>
        <p:nvPicPr>
          <p:cNvPr id="68610" name="Picture 2" descr="http://safe-img03.olx.com.mx/ui/8/34/93/1282749447_99583193_2-Fotos-de--Renta-venta-de-plantas-de-energia-electrica-de-emergencia-para-todo-tipo-eventos-1282749447.jpg"/>
          <p:cNvPicPr>
            <a:picLocks noChangeAspect="1" noChangeArrowheads="1"/>
          </p:cNvPicPr>
          <p:nvPr/>
        </p:nvPicPr>
        <p:blipFill>
          <a:blip r:embed="rId2" cstate="print"/>
          <a:srcRect/>
          <a:stretch>
            <a:fillRect/>
          </a:stretch>
        </p:blipFill>
        <p:spPr bwMode="auto">
          <a:xfrm>
            <a:off x="2843808" y="3523011"/>
            <a:ext cx="3394720" cy="3158976"/>
          </a:xfrm>
          <a:prstGeom prst="rect">
            <a:avLst/>
          </a:prstGeom>
          <a:noFill/>
        </p:spPr>
      </p:pic>
    </p:spTree>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smtClean="0"/>
              <a:t>Elementos que constituyen  una instalación eléctrica</a:t>
            </a:r>
            <a:endParaRPr lang="es-MX" dirty="0"/>
          </a:p>
        </p:txBody>
      </p:sp>
      <p:sp>
        <p:nvSpPr>
          <p:cNvPr id="3" name="2 Marcador de contenido"/>
          <p:cNvSpPr>
            <a:spLocks noGrp="1"/>
          </p:cNvSpPr>
          <p:nvPr>
            <p:ph sz="quarter" idx="1"/>
          </p:nvPr>
        </p:nvSpPr>
        <p:spPr/>
        <p:txBody>
          <a:bodyPr>
            <a:normAutofit fontScale="25000" lnSpcReduction="20000"/>
          </a:bodyPr>
          <a:lstStyle/>
          <a:p>
            <a:r>
              <a:rPr lang="es-MX" sz="6400" dirty="0" smtClean="0"/>
              <a:t>10. Tierra o neutro en una Instalación Eléctrica.</a:t>
            </a:r>
          </a:p>
          <a:p>
            <a:r>
              <a:rPr lang="es-MX" sz="6400" dirty="0" smtClean="0"/>
              <a:t>A) tierra. Se consideran que el globo terráqueo tiene un potencial de cero se utiliza como referencia y como sumidero de corrientes indeseables.</a:t>
            </a:r>
          </a:p>
          <a:p>
            <a:r>
              <a:rPr lang="es-MX" sz="6400" dirty="0" smtClean="0"/>
              <a:t>B) Resistencia a tierra. Este término se utiliza para referirse a la resistencia eléctrica que presenta el suelo de cierto lugar.</a:t>
            </a:r>
          </a:p>
          <a:p>
            <a:r>
              <a:rPr lang="es-MX" sz="6400" dirty="0" smtClean="0"/>
              <a:t>C) Toma de tierra. Se entiende que un electrodo enterrado en el suelo con una Terminal que permita unirlo a un conductor es una toma de tierra. D) Tierra remota. Se le llama así a un a toma de tierra lejana al punto que se esté considerando en ese momento.</a:t>
            </a:r>
          </a:p>
          <a:p>
            <a:r>
              <a:rPr lang="es-MX" sz="6400" dirty="0" smtClean="0"/>
              <a:t>E) Sistemas de Tierra. Es la red de conductores eléctricos unidos a una o mas tomas de tierra y provisto de una o varias terminales a las que puede conectarse puntos de la instalación.</a:t>
            </a:r>
          </a:p>
          <a:p>
            <a:r>
              <a:rPr lang="es-MX" sz="6400" dirty="0" smtClean="0"/>
              <a:t>f) Conexión a tierra. La unión entre u conductor y un sistema de tierra.</a:t>
            </a:r>
          </a:p>
          <a:p>
            <a:r>
              <a:rPr lang="es-MX" sz="6400" dirty="0" smtClean="0"/>
              <a:t>g) Tierra Física. Cuando se une sólidamente a un sistema de tierra que a su vez está conectado a la toma de tierra.</a:t>
            </a:r>
          </a:p>
          <a:p>
            <a:r>
              <a:rPr lang="es-MX" sz="6400" dirty="0" smtClean="0"/>
              <a:t>h) Neutro Aislado. Es el conductor de una instalación que está conectado a tierra a través de una impedancia.</a:t>
            </a:r>
          </a:p>
          <a:p>
            <a:r>
              <a:rPr lang="es-MX" sz="6400" dirty="0" smtClean="0"/>
              <a:t>i) Neutro del generador. Se le llama así al punto que sirve de referencia para los voltajes generados en cada fase.</a:t>
            </a:r>
          </a:p>
        </p:txBody>
      </p:sp>
    </p:spTree>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smtClean="0"/>
              <a:t>Elementos que constituyen  una instalación eléctrica</a:t>
            </a:r>
            <a:endParaRPr lang="es-MX" dirty="0"/>
          </a:p>
        </p:txBody>
      </p:sp>
      <p:sp>
        <p:nvSpPr>
          <p:cNvPr id="3" name="2 Marcador de contenido"/>
          <p:cNvSpPr>
            <a:spLocks noGrp="1"/>
          </p:cNvSpPr>
          <p:nvPr>
            <p:ph sz="quarter" idx="1"/>
          </p:nvPr>
        </p:nvSpPr>
        <p:spPr>
          <a:xfrm>
            <a:off x="457200" y="1600200"/>
            <a:ext cx="3466728" cy="4853136"/>
          </a:xfrm>
        </p:spPr>
        <p:txBody>
          <a:bodyPr>
            <a:normAutofit fontScale="25000" lnSpcReduction="20000"/>
          </a:bodyPr>
          <a:lstStyle/>
          <a:p>
            <a:r>
              <a:rPr lang="es-MX" sz="7200" dirty="0" smtClean="0"/>
              <a:t>J) Neutro de trabajo. Sirve para conexión alimentado por una sola fase</a:t>
            </a:r>
          </a:p>
          <a:p>
            <a:r>
              <a:rPr lang="es-MX" sz="7200" dirty="0" smtClean="0"/>
              <a:t>k) Neutro conectado sólidamente a tierra. Se utiliza generalmente en instalaciones de baja tensión para proteger a las personas contra electrocutación.</a:t>
            </a:r>
          </a:p>
          <a:p>
            <a:r>
              <a:rPr lang="es-MX" sz="7200" dirty="0" smtClean="0"/>
              <a:t>l) Neutro de un sistema. Es un potencial de referencia de un sistema que puede diferir de potencial de tierra que puede no existir físicamente.</a:t>
            </a:r>
          </a:p>
          <a:p>
            <a:r>
              <a:rPr lang="es-MX" sz="7200" dirty="0" smtClean="0"/>
              <a:t>m) Neutro Flotante. Se la llama así al neutro de una instalación que no se conecta a tierra.</a:t>
            </a:r>
          </a:p>
          <a:p>
            <a:endParaRPr lang="es-MX" dirty="0"/>
          </a:p>
        </p:txBody>
      </p:sp>
      <p:pic>
        <p:nvPicPr>
          <p:cNvPr id="70658" name="Picture 2" descr="http://2.bp.blogspot.com/-zwAHxNQm7ZA/TbX9dWPM_2I/AAAAAAAAAA4/1Pua_xNsR2I/s1600/ea9fe8a81f43d176976181244d2cc48f.gif"/>
          <p:cNvPicPr>
            <a:picLocks noChangeAspect="1" noChangeArrowheads="1"/>
          </p:cNvPicPr>
          <p:nvPr/>
        </p:nvPicPr>
        <p:blipFill>
          <a:blip r:embed="rId2" cstate="print"/>
          <a:srcRect/>
          <a:stretch>
            <a:fillRect/>
          </a:stretch>
        </p:blipFill>
        <p:spPr bwMode="auto">
          <a:xfrm>
            <a:off x="4139952" y="1700808"/>
            <a:ext cx="4619464" cy="3088754"/>
          </a:xfrm>
          <a:prstGeom prst="rect">
            <a:avLst/>
          </a:prstGeom>
          <a:noFill/>
        </p:spPr>
      </p:pic>
    </p:spTree>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Canalizaciones electricas</a:t>
            </a:r>
            <a:endParaRPr lang="es-MX" dirty="0"/>
          </a:p>
        </p:txBody>
      </p:sp>
      <p:sp>
        <p:nvSpPr>
          <p:cNvPr id="3" name="2 Marcador de contenido"/>
          <p:cNvSpPr>
            <a:spLocks noGrp="1"/>
          </p:cNvSpPr>
          <p:nvPr>
            <p:ph sz="quarter" idx="1"/>
          </p:nvPr>
        </p:nvSpPr>
        <p:spPr/>
        <p:txBody>
          <a:bodyPr>
            <a:normAutofit fontScale="25000" lnSpcReduction="20000"/>
          </a:bodyPr>
          <a:lstStyle/>
          <a:p>
            <a:r>
              <a:rPr lang="es-MX" sz="6400" dirty="0" smtClean="0"/>
              <a:t>Las canalizaciones eléctricas son los elementos utilizados para conducir los conductores eléctricos entre las diferentes partes de la instalación eléctrica. Las instalaciones eléctricas persiguen proveer de resguardo, seguridad a los conductores a la vez de propiciar un camino adecuado por donde colocar los conductores.</a:t>
            </a:r>
          </a:p>
          <a:p>
            <a:r>
              <a:rPr lang="es-MX" sz="6400" dirty="0" smtClean="0"/>
              <a:t>Canalización es un conducto cerrado diseñado para contener cables alambres buses-ductos, pueden ser metálicas o no metálicas. Aquí se incluyen los tipos de tuberías, ductos charolas, etc. Que se utilizan para protegerlos del medio ambiente y esfuerzos mecánicos que pudieran tener haciéndola instalación más segura.</a:t>
            </a:r>
          </a:p>
          <a:p>
            <a:r>
              <a:rPr lang="es-MX" sz="6400" dirty="0" smtClean="0"/>
              <a:t>Tipos de tuberías.</a:t>
            </a:r>
          </a:p>
          <a:p>
            <a:r>
              <a:rPr lang="es-MX" sz="6400" dirty="0" smtClean="0"/>
              <a:t>Tubo conduit de acero (metálico)</a:t>
            </a:r>
          </a:p>
          <a:p>
            <a:r>
              <a:rPr lang="es-MX" sz="6400" dirty="0" smtClean="0"/>
              <a:t>Dependiendo de tipo usado se pueden instalar en exteriores o interiores, en áreas secas o Húmedas. Los hay:</a:t>
            </a:r>
          </a:p>
          <a:p>
            <a:r>
              <a:rPr lang="es-MX" sz="6400" dirty="0" smtClean="0"/>
              <a:t>1. de pared gruesa.</a:t>
            </a:r>
          </a:p>
          <a:p>
            <a:r>
              <a:rPr lang="es-MX" sz="6400" dirty="0" smtClean="0"/>
              <a:t>2. de pared delgada.</a:t>
            </a:r>
          </a:p>
          <a:p>
            <a:r>
              <a:rPr lang="es-MX" sz="6400" dirty="0" smtClean="0"/>
              <a:t>3. tipo metálico flexible (greenfield) .</a:t>
            </a:r>
          </a:p>
        </p:txBody>
      </p:sp>
    </p:spTree>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Canalizaciones electricas</a:t>
            </a:r>
            <a:endParaRPr lang="es-MX" dirty="0"/>
          </a:p>
        </p:txBody>
      </p:sp>
      <p:sp>
        <p:nvSpPr>
          <p:cNvPr id="3" name="2 Marcador de contenido"/>
          <p:cNvSpPr>
            <a:spLocks noGrp="1"/>
          </p:cNvSpPr>
          <p:nvPr>
            <p:ph sz="quarter" idx="1"/>
          </p:nvPr>
        </p:nvSpPr>
        <p:spPr>
          <a:xfrm>
            <a:off x="457200" y="1600200"/>
            <a:ext cx="7467600" cy="2044824"/>
          </a:xfrm>
        </p:spPr>
        <p:txBody>
          <a:bodyPr>
            <a:normAutofit fontScale="32500" lnSpcReduction="20000"/>
          </a:bodyPr>
          <a:lstStyle/>
          <a:p>
            <a:r>
              <a:rPr lang="es-MX" sz="6400" dirty="0" smtClean="0"/>
              <a:t>Tubo conduit metálico rígido (pared gruesa )</a:t>
            </a:r>
          </a:p>
          <a:p>
            <a:r>
              <a:rPr lang="es-MX" sz="6400" dirty="0" smtClean="0"/>
              <a:t>Este tipo de tubo conduit se suministra en tramos 3.05m de longitud en acero o aluminio y se encuentran disponibles en diámetros desde (1/2 plg ), hasta (6 plg ) cada extremo del tubo tiene una y uno de ellos tiene un cople. El tubo de acero normalmente es galvanizado.</a:t>
            </a:r>
          </a:p>
        </p:txBody>
      </p:sp>
      <p:pic>
        <p:nvPicPr>
          <p:cNvPr id="9218" name="Picture 2" descr="http://t3.gstatic.com/images?q=tbn:ANd9GcSXnFTHmmr46x6jg6ssuqmh4AVUoog1Y2xGH73UGARq9Hi6l4Kvu9B4tZeA"/>
          <p:cNvPicPr>
            <a:picLocks noChangeAspect="1" noChangeArrowheads="1"/>
          </p:cNvPicPr>
          <p:nvPr/>
        </p:nvPicPr>
        <p:blipFill>
          <a:blip r:embed="rId2" cstate="print"/>
          <a:srcRect/>
          <a:stretch>
            <a:fillRect/>
          </a:stretch>
        </p:blipFill>
        <p:spPr bwMode="auto">
          <a:xfrm>
            <a:off x="683568" y="3573016"/>
            <a:ext cx="3201144" cy="2704968"/>
          </a:xfrm>
          <a:prstGeom prst="rect">
            <a:avLst/>
          </a:prstGeom>
          <a:noFill/>
        </p:spPr>
      </p:pic>
      <p:pic>
        <p:nvPicPr>
          <p:cNvPr id="9220" name="Picture 4" descr="http://www.artmark.com/images/rigid_conduit.gif"/>
          <p:cNvPicPr>
            <a:picLocks noChangeAspect="1" noChangeArrowheads="1"/>
          </p:cNvPicPr>
          <p:nvPr/>
        </p:nvPicPr>
        <p:blipFill>
          <a:blip r:embed="rId3" cstate="print"/>
          <a:srcRect/>
          <a:stretch>
            <a:fillRect/>
          </a:stretch>
        </p:blipFill>
        <p:spPr bwMode="auto">
          <a:xfrm>
            <a:off x="4269566" y="4077072"/>
            <a:ext cx="3110746" cy="1944216"/>
          </a:xfrm>
          <a:prstGeom prst="rect">
            <a:avLst/>
          </a:prstGeom>
          <a:noFill/>
        </p:spPr>
      </p:pic>
    </p:spTree>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Canalizaciones electricas</a:t>
            </a:r>
            <a:endParaRPr lang="es-MX" dirty="0"/>
          </a:p>
        </p:txBody>
      </p:sp>
      <p:sp>
        <p:nvSpPr>
          <p:cNvPr id="3" name="2 Marcador de contenido"/>
          <p:cNvSpPr>
            <a:spLocks noGrp="1"/>
          </p:cNvSpPr>
          <p:nvPr>
            <p:ph sz="quarter" idx="1"/>
          </p:nvPr>
        </p:nvSpPr>
        <p:spPr>
          <a:xfrm>
            <a:off x="457200" y="1600200"/>
            <a:ext cx="7467600" cy="2692896"/>
          </a:xfrm>
        </p:spPr>
        <p:txBody>
          <a:bodyPr>
            <a:normAutofit/>
          </a:bodyPr>
          <a:lstStyle/>
          <a:p>
            <a:r>
              <a:rPr lang="es-MX" sz="1800" dirty="0" smtClean="0"/>
              <a:t>Tubo metálico de pared delgada</a:t>
            </a:r>
          </a:p>
          <a:p>
            <a:r>
              <a:rPr lang="es-MX" sz="1800" dirty="0" smtClean="0"/>
              <a:t>Estos son similares a los de pared gruesa pero tiene su pared interna mucho mas delgada, se pueden utilizar en instalaciones ocultas y visibles, embebido en concreto o embutido en mampostería, pero en lugares secos no expuestos a humedad o ambientes corrosivos, estos tubos no tienen sus extremos roscados y tampoco usan los mismos conectores que los tubos metálicos rígidos de pared gruesa, de hecho usan su propios conectores de tipo atornillado</a:t>
            </a:r>
          </a:p>
        </p:txBody>
      </p:sp>
      <p:pic>
        <p:nvPicPr>
          <p:cNvPr id="71682" name="Picture 2" descr="http://macroelectric.com/images/TC1.jpg"/>
          <p:cNvPicPr>
            <a:picLocks noChangeAspect="1" noChangeArrowheads="1"/>
          </p:cNvPicPr>
          <p:nvPr/>
        </p:nvPicPr>
        <p:blipFill>
          <a:blip r:embed="rId2" cstate="print"/>
          <a:srcRect/>
          <a:stretch>
            <a:fillRect/>
          </a:stretch>
        </p:blipFill>
        <p:spPr bwMode="auto">
          <a:xfrm>
            <a:off x="1115616" y="4509120"/>
            <a:ext cx="2457450" cy="1476375"/>
          </a:xfrm>
          <a:prstGeom prst="rect">
            <a:avLst/>
          </a:prstGeom>
          <a:noFill/>
        </p:spPr>
      </p:pic>
      <p:pic>
        <p:nvPicPr>
          <p:cNvPr id="71684" name="Picture 4" descr="http://macroelectric.com/images/AT12.jpg"/>
          <p:cNvPicPr>
            <a:picLocks noChangeAspect="1" noChangeArrowheads="1"/>
          </p:cNvPicPr>
          <p:nvPr/>
        </p:nvPicPr>
        <p:blipFill>
          <a:blip r:embed="rId3" cstate="print"/>
          <a:srcRect/>
          <a:stretch>
            <a:fillRect/>
          </a:stretch>
        </p:blipFill>
        <p:spPr bwMode="auto">
          <a:xfrm>
            <a:off x="4716016" y="4581128"/>
            <a:ext cx="1876425" cy="1390651"/>
          </a:xfrm>
          <a:prstGeom prst="rect">
            <a:avLst/>
          </a:prstGeom>
          <a:noFill/>
        </p:spPr>
      </p:pic>
    </p:spTree>
  </p:cSld>
  <p:clrMapOvr>
    <a:masterClrMapping/>
  </p:clrMapOvr>
  <p:transition>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Canalizaciones electricas</a:t>
            </a:r>
            <a:endParaRPr lang="es-MX" dirty="0"/>
          </a:p>
        </p:txBody>
      </p:sp>
      <p:sp>
        <p:nvSpPr>
          <p:cNvPr id="3" name="2 Marcador de contenido"/>
          <p:cNvSpPr>
            <a:spLocks noGrp="1"/>
          </p:cNvSpPr>
          <p:nvPr>
            <p:ph sz="quarter" idx="1"/>
          </p:nvPr>
        </p:nvSpPr>
        <p:spPr>
          <a:xfrm>
            <a:off x="457200" y="1600200"/>
            <a:ext cx="7467600" cy="2548880"/>
          </a:xfrm>
        </p:spPr>
        <p:txBody>
          <a:bodyPr>
            <a:normAutofit/>
          </a:bodyPr>
          <a:lstStyle/>
          <a:p>
            <a:r>
              <a:rPr lang="es-MX" sz="1800" dirty="0" smtClean="0"/>
              <a:t>Tubo conduit- flexible de acero (metálico)</a:t>
            </a:r>
          </a:p>
          <a:p>
            <a:r>
              <a:rPr lang="es-MX" sz="1800" dirty="0" smtClean="0"/>
              <a:t>El tubo conduit flexible de acero esta fabricado a base de cintas galvanizadas y unidas entre si a presión en forma helicoidal este es utilizado para la conexión de motores para evitar que las vibraciones se transmitan a las cajas de conexión y canalizaciones y cuando se hacen instalaciones en área donde se dificultan los dobleces.</a:t>
            </a:r>
          </a:p>
        </p:txBody>
      </p:sp>
      <p:pic>
        <p:nvPicPr>
          <p:cNvPr id="72706" name="Picture 2" descr="http://www.corporacionelectricalima.com/imgboletines/tubo%20conduit%20flexible%20grande.jpg"/>
          <p:cNvPicPr>
            <a:picLocks noChangeAspect="1" noChangeArrowheads="1"/>
          </p:cNvPicPr>
          <p:nvPr/>
        </p:nvPicPr>
        <p:blipFill>
          <a:blip r:embed="rId2" cstate="print"/>
          <a:srcRect/>
          <a:stretch>
            <a:fillRect/>
          </a:stretch>
        </p:blipFill>
        <p:spPr bwMode="auto">
          <a:xfrm>
            <a:off x="683567" y="4221088"/>
            <a:ext cx="2785363" cy="2304256"/>
          </a:xfrm>
          <a:prstGeom prst="rect">
            <a:avLst/>
          </a:prstGeom>
          <a:noFill/>
        </p:spPr>
      </p:pic>
      <p:pic>
        <p:nvPicPr>
          <p:cNvPr id="72708" name="Picture 4" descr="http://www.morgral.com/wp-content/uploads/2011/09/conduit_flexible.jpg"/>
          <p:cNvPicPr>
            <a:picLocks noChangeAspect="1" noChangeArrowheads="1"/>
          </p:cNvPicPr>
          <p:nvPr/>
        </p:nvPicPr>
        <p:blipFill>
          <a:blip r:embed="rId3" cstate="print"/>
          <a:srcRect/>
          <a:stretch>
            <a:fillRect/>
          </a:stretch>
        </p:blipFill>
        <p:spPr bwMode="auto">
          <a:xfrm>
            <a:off x="4860032" y="4293096"/>
            <a:ext cx="2217415" cy="2217416"/>
          </a:xfrm>
          <a:prstGeom prst="rect">
            <a:avLst/>
          </a:prstGeom>
          <a:noFill/>
        </p:spPr>
      </p:pic>
    </p:spTree>
  </p:cSld>
  <p:clrMapOvr>
    <a:masterClrMapping/>
  </p:clrMapOvr>
  <p:transition>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Canalizaciones electricas</a:t>
            </a:r>
            <a:endParaRPr lang="es-MX" dirty="0"/>
          </a:p>
        </p:txBody>
      </p:sp>
      <p:sp>
        <p:nvSpPr>
          <p:cNvPr id="3" name="2 Marcador de contenido"/>
          <p:cNvSpPr>
            <a:spLocks noGrp="1"/>
          </p:cNvSpPr>
          <p:nvPr>
            <p:ph sz="quarter" idx="1"/>
          </p:nvPr>
        </p:nvSpPr>
        <p:spPr>
          <a:xfrm>
            <a:off x="457200" y="1600200"/>
            <a:ext cx="7467600" cy="2332856"/>
          </a:xfrm>
        </p:spPr>
        <p:txBody>
          <a:bodyPr>
            <a:normAutofit fontScale="25000" lnSpcReduction="20000"/>
          </a:bodyPr>
          <a:lstStyle/>
          <a:p>
            <a:r>
              <a:rPr lang="es-MX" sz="6400" dirty="0" smtClean="0"/>
              <a:t>Char</a:t>
            </a:r>
            <a:r>
              <a:rPr lang="es-MX" sz="7200" dirty="0" smtClean="0"/>
              <a:t>olas para cables.</a:t>
            </a:r>
          </a:p>
          <a:p>
            <a:r>
              <a:rPr lang="es-MX" sz="7200" dirty="0" smtClean="0"/>
              <a:t>Las charolas o pasos de cable son conjuntos prefabricados en secciones rectas que se pueden unir para formar sistemas de canalizaciones en general se tienen disponibles tres tipos de charolas para cables.</a:t>
            </a:r>
          </a:p>
          <a:p>
            <a:r>
              <a:rPr lang="es-MX" sz="7200" dirty="0" smtClean="0"/>
              <a:t>Charolas de paso.</a:t>
            </a:r>
          </a:p>
          <a:p>
            <a:r>
              <a:rPr lang="es-MX" sz="7200" dirty="0" smtClean="0"/>
              <a:t>Tienen un fondo continuo, ya sea ventilado o no ventilado y con anchos estándar de 15, 22, 30 y 60 cm, este tipo se usa cuando los conductores son pequeños y requieren de un transporte completo. riel lateral conductores</a:t>
            </a:r>
          </a:p>
        </p:txBody>
      </p:sp>
      <p:pic>
        <p:nvPicPr>
          <p:cNvPr id="8196" name="Picture 4" descr="http://www.google.com.mx/url?source=imglanding&amp;ct=img&amp;q=http://www.dimatec.tv/contents/media/charola_para_gabninete_tipo_servidor.jpg&amp;sa=X&amp;ei=DOO5TsPgL_GpsAKSovmpCA&amp;ved=0CAwQ8wc47wE&amp;usg=AFQjCNEgfBGjrEBVXeNk18S-ZtpElUjs_g"/>
          <p:cNvPicPr>
            <a:picLocks noChangeAspect="1" noChangeArrowheads="1"/>
          </p:cNvPicPr>
          <p:nvPr/>
        </p:nvPicPr>
        <p:blipFill>
          <a:blip r:embed="rId2" cstate="print"/>
          <a:srcRect/>
          <a:stretch>
            <a:fillRect/>
          </a:stretch>
        </p:blipFill>
        <p:spPr bwMode="auto">
          <a:xfrm>
            <a:off x="3491880" y="3933056"/>
            <a:ext cx="4286250" cy="2276475"/>
          </a:xfrm>
          <a:prstGeom prst="rect">
            <a:avLst/>
          </a:prstGeom>
          <a:noFill/>
        </p:spPr>
      </p:pic>
    </p:spTree>
  </p:cSld>
  <p:clrMapOvr>
    <a:masterClrMapping/>
  </p:clrMapOvr>
  <p:transition>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Canalizaciones electricas</a:t>
            </a:r>
            <a:endParaRPr lang="es-MX" dirty="0"/>
          </a:p>
        </p:txBody>
      </p:sp>
      <p:sp>
        <p:nvSpPr>
          <p:cNvPr id="3" name="2 Marcador de contenido"/>
          <p:cNvSpPr>
            <a:spLocks noGrp="1"/>
          </p:cNvSpPr>
          <p:nvPr>
            <p:ph sz="quarter" idx="1"/>
          </p:nvPr>
        </p:nvSpPr>
        <p:spPr>
          <a:xfrm>
            <a:off x="457200" y="1600200"/>
            <a:ext cx="7467600" cy="2476872"/>
          </a:xfrm>
        </p:spPr>
        <p:txBody>
          <a:bodyPr>
            <a:normAutofit fontScale="32500" lnSpcReduction="20000"/>
          </a:bodyPr>
          <a:lstStyle/>
          <a:p>
            <a:r>
              <a:rPr lang="es-MX" sz="6400" dirty="0" smtClean="0"/>
              <a:t>Charolas tipo escalera.</a:t>
            </a:r>
          </a:p>
          <a:p>
            <a:r>
              <a:rPr lang="es-MX" sz="6400" dirty="0" smtClean="0"/>
              <a:t>Estas son de construcción muy sencilla consisten de dos rieles laterales unidos o conectados por barrotes individuales, por lo general se usan como soporte para los cables de potencia se fabrican en anchos estándar de 15, 22, 30, 45, 60 y 75 cm de materiales de acero y aluminio.</a:t>
            </a:r>
          </a:p>
        </p:txBody>
      </p:sp>
      <p:pic>
        <p:nvPicPr>
          <p:cNvPr id="75778" name="Picture 2" descr="http://www.google.com.mx/url?source=imglanding&amp;ct=img&amp;q=http://images.bibliocad.com/biblioteca/image/00000000/6000/charola-para-cables_6664.jpg&amp;sa=X&amp;ei=Q-O5TuvGNJCpsALh1aWjCA&amp;ved=0CAsQ8wc&amp;usg=AFQjCNFw7R2gR11Ry7R8RmVxFc2c86kT3w"/>
          <p:cNvPicPr>
            <a:picLocks noChangeAspect="1" noChangeArrowheads="1"/>
          </p:cNvPicPr>
          <p:nvPr/>
        </p:nvPicPr>
        <p:blipFill>
          <a:blip r:embed="rId2" cstate="print"/>
          <a:srcRect/>
          <a:stretch>
            <a:fillRect/>
          </a:stretch>
        </p:blipFill>
        <p:spPr bwMode="auto">
          <a:xfrm>
            <a:off x="2051720" y="3789039"/>
            <a:ext cx="4032448" cy="2742065"/>
          </a:xfrm>
          <a:prstGeom prst="rect">
            <a:avLst/>
          </a:prstGeom>
          <a:noFill/>
        </p:spPr>
      </p:pic>
    </p:spTree>
  </p:cSld>
  <p:clrMapOvr>
    <a:masterClrMapping/>
  </p:clrMapOvr>
  <p:transition>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Canalizaciones electricas</a:t>
            </a:r>
            <a:endParaRPr lang="es-MX" dirty="0"/>
          </a:p>
        </p:txBody>
      </p:sp>
      <p:sp>
        <p:nvSpPr>
          <p:cNvPr id="3" name="2 Marcador de contenido"/>
          <p:cNvSpPr>
            <a:spLocks noGrp="1"/>
          </p:cNvSpPr>
          <p:nvPr>
            <p:ph sz="quarter" idx="1"/>
          </p:nvPr>
        </p:nvSpPr>
        <p:spPr>
          <a:xfrm>
            <a:off x="457200" y="1600200"/>
            <a:ext cx="7467600" cy="2332856"/>
          </a:xfrm>
        </p:spPr>
        <p:txBody>
          <a:bodyPr>
            <a:normAutofit fontScale="32500" lnSpcReduction="20000"/>
          </a:bodyPr>
          <a:lstStyle/>
          <a:p>
            <a:r>
              <a:rPr lang="es-MX" sz="6400" dirty="0" smtClean="0"/>
              <a:t>Charolas tipo canal.</a:t>
            </a:r>
          </a:p>
          <a:p>
            <a:r>
              <a:rPr lang="es-MX" sz="6400" dirty="0" smtClean="0"/>
              <a:t>Estas están constituidas de una sección de canal ventilada se usan por lo general para soportar cables de potencia sencillos, múltiples o bien varios cables de control, se fabrican de acero o aluminio con anchos de 7.5 o 10 cm.</a:t>
            </a:r>
          </a:p>
        </p:txBody>
      </p:sp>
      <p:pic>
        <p:nvPicPr>
          <p:cNvPr id="74754" name="Picture 2" descr="http://www.argafra.com.mx/mx/imagenes/slider_productos/tramo-recto-solido-liso.png"/>
          <p:cNvPicPr>
            <a:picLocks noChangeAspect="1" noChangeArrowheads="1"/>
          </p:cNvPicPr>
          <p:nvPr/>
        </p:nvPicPr>
        <p:blipFill>
          <a:blip r:embed="rId2" cstate="print"/>
          <a:srcRect/>
          <a:stretch>
            <a:fillRect/>
          </a:stretch>
        </p:blipFill>
        <p:spPr bwMode="auto">
          <a:xfrm>
            <a:off x="539552" y="3789040"/>
            <a:ext cx="8096250" cy="1419226"/>
          </a:xfrm>
          <a:prstGeom prst="rect">
            <a:avLst/>
          </a:prstGeom>
          <a:noFill/>
        </p:spPr>
      </p:pic>
      <p:pic>
        <p:nvPicPr>
          <p:cNvPr id="74756" name="Picture 4" descr="http://www.ssautomat.com.mx/marcas/legrand/img/pro-ind-cana-pvc.jpg"/>
          <p:cNvPicPr>
            <a:picLocks noChangeAspect="1" noChangeArrowheads="1"/>
          </p:cNvPicPr>
          <p:nvPr/>
        </p:nvPicPr>
        <p:blipFill>
          <a:blip r:embed="rId3" cstate="print"/>
          <a:srcRect/>
          <a:stretch>
            <a:fillRect/>
          </a:stretch>
        </p:blipFill>
        <p:spPr bwMode="auto">
          <a:xfrm>
            <a:off x="6785992" y="188641"/>
            <a:ext cx="1656183" cy="1656184"/>
          </a:xfrm>
          <a:prstGeom prst="rect">
            <a:avLst/>
          </a:prstGeom>
          <a:noFill/>
        </p:spPr>
      </p:pic>
    </p:spTree>
  </p:cSld>
  <p:clrMapOvr>
    <a:masterClrMapping/>
  </p:clrMapOvr>
  <p:transition>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Canalizaciones electricas</a:t>
            </a:r>
            <a:endParaRPr lang="es-MX" dirty="0"/>
          </a:p>
        </p:txBody>
      </p:sp>
      <p:sp>
        <p:nvSpPr>
          <p:cNvPr id="3" name="2 Marcador de contenido"/>
          <p:cNvSpPr>
            <a:spLocks noGrp="1"/>
          </p:cNvSpPr>
          <p:nvPr>
            <p:ph sz="quarter" idx="1"/>
          </p:nvPr>
        </p:nvSpPr>
        <p:spPr>
          <a:xfrm>
            <a:off x="457200" y="1600200"/>
            <a:ext cx="7467600" cy="1468760"/>
          </a:xfrm>
        </p:spPr>
        <p:txBody>
          <a:bodyPr>
            <a:normAutofit fontScale="47500" lnSpcReduction="20000"/>
          </a:bodyPr>
          <a:lstStyle/>
          <a:p>
            <a:r>
              <a:rPr lang="es-MX" sz="3400" dirty="0" smtClean="0"/>
              <a:t>Canalizaciones superficiales.</a:t>
            </a:r>
          </a:p>
          <a:p>
            <a:r>
              <a:rPr lang="es-MX" sz="3400" dirty="0" smtClean="0"/>
              <a:t>Las canalizaciones superficiales se fabrican en distintas formas en el tipo metálico y no metálico se usan generalmente en lugares secos no expuestos en la humedad y tienen conectores y herejes de distintos tipos para dar prácticamente todas las formas deseables en las instalaciones eléctricas. Se pueden montar en pared, techo o piso según la necesidad.</a:t>
            </a:r>
          </a:p>
          <a:p>
            <a:endParaRPr lang="es-MX" dirty="0"/>
          </a:p>
        </p:txBody>
      </p:sp>
      <p:pic>
        <p:nvPicPr>
          <p:cNvPr id="7170" name="Picture 2" descr="http://www.asterlinsac.com/Productos/images/pro_5.gif"/>
          <p:cNvPicPr>
            <a:picLocks noChangeAspect="1" noChangeArrowheads="1"/>
          </p:cNvPicPr>
          <p:nvPr/>
        </p:nvPicPr>
        <p:blipFill>
          <a:blip r:embed="rId2" cstate="print"/>
          <a:srcRect/>
          <a:stretch>
            <a:fillRect/>
          </a:stretch>
        </p:blipFill>
        <p:spPr bwMode="auto">
          <a:xfrm>
            <a:off x="755576" y="3356992"/>
            <a:ext cx="2376264" cy="3193106"/>
          </a:xfrm>
          <a:prstGeom prst="rect">
            <a:avLst/>
          </a:prstGeom>
          <a:noFill/>
        </p:spPr>
      </p:pic>
      <p:pic>
        <p:nvPicPr>
          <p:cNvPr id="7172" name="Picture 4" descr="http://www.xem.unlugar.com/Electricidad_files/image091.jpg"/>
          <p:cNvPicPr>
            <a:picLocks noChangeAspect="1" noChangeArrowheads="1"/>
          </p:cNvPicPr>
          <p:nvPr/>
        </p:nvPicPr>
        <p:blipFill>
          <a:blip r:embed="rId3" cstate="print"/>
          <a:srcRect/>
          <a:stretch>
            <a:fillRect/>
          </a:stretch>
        </p:blipFill>
        <p:spPr bwMode="auto">
          <a:xfrm>
            <a:off x="2987824" y="2996952"/>
            <a:ext cx="4867275" cy="3638551"/>
          </a:xfrm>
          <a:prstGeom prst="rect">
            <a:avLst/>
          </a:prstGeom>
          <a:noFill/>
        </p:spPr>
      </p:pic>
    </p:spTree>
  </p:cSld>
  <p:clrMapOvr>
    <a:masterClrMapping/>
  </p:clrMapOvr>
  <p:transition>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Circuitos derivados</a:t>
            </a:r>
            <a:endParaRPr lang="es-MX" dirty="0"/>
          </a:p>
        </p:txBody>
      </p:sp>
      <p:sp>
        <p:nvSpPr>
          <p:cNvPr id="3" name="2 Marcador de contenido"/>
          <p:cNvSpPr>
            <a:spLocks noGrp="1"/>
          </p:cNvSpPr>
          <p:nvPr>
            <p:ph sz="quarter" idx="1"/>
          </p:nvPr>
        </p:nvSpPr>
        <p:spPr/>
        <p:txBody>
          <a:bodyPr>
            <a:normAutofit fontScale="32500" lnSpcReduction="20000"/>
          </a:bodyPr>
          <a:lstStyle/>
          <a:p>
            <a:r>
              <a:rPr lang="es-MX" sz="6400" dirty="0" smtClean="0"/>
              <a:t>Se define como el conjunto de los conductores y demás elementos de cada uno de los circuitos que se extienden desde los últimos dispositivos de protección contra sobre corriente en donde termina el circuito alimentador, asía las salidas de las cargas.</a:t>
            </a:r>
          </a:p>
          <a:p>
            <a:r>
              <a:rPr lang="es-MX" sz="6400" dirty="0" smtClean="0"/>
              <a:t>La aplicación de los circuitos derivados alimenta unidades de alumbrado, aparatos domésticos y comerciales, se aplican en instalaciones de baja tensión.</a:t>
            </a:r>
          </a:p>
          <a:p>
            <a:r>
              <a:rPr lang="es-MX" sz="6400" dirty="0" smtClean="0"/>
              <a:t>La clasificación de estos circuitos es dependiendo con la capacidad o ajuste de su dispositivo de protección contra corriente el cual determina la capacidad nominal del circuito. Para cargas diversas indefinidas se clasifican, de acuerdo con su protección contra sobrecorriente, como de 15, 20, 30 y 50 amperes.</a:t>
            </a:r>
          </a:p>
        </p:txBody>
      </p:sp>
    </p:spTree>
  </p:cSld>
  <p:clrMapOvr>
    <a:masterClrMapping/>
  </p:clrMapOvr>
  <p:transition>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ttp://casa-jardin.com/wp-content/uploads/2011/05/instalaciones-electricas-hogar-seguridad.png"/>
          <p:cNvPicPr>
            <a:picLocks noChangeAspect="1" noChangeArrowheads="1"/>
          </p:cNvPicPr>
          <p:nvPr/>
        </p:nvPicPr>
        <p:blipFill>
          <a:blip r:embed="rId2" cstate="print"/>
          <a:srcRect/>
          <a:stretch>
            <a:fillRect/>
          </a:stretch>
        </p:blipFill>
        <p:spPr bwMode="auto">
          <a:xfrm>
            <a:off x="683567" y="476672"/>
            <a:ext cx="7416825" cy="5545916"/>
          </a:xfrm>
          <a:prstGeom prst="rect">
            <a:avLst/>
          </a:prstGeom>
          <a:noFill/>
        </p:spPr>
      </p:pic>
    </p:spTree>
  </p:cSld>
  <p:clrMapOvr>
    <a:masterClrMapping/>
  </p:clrMapOvr>
  <p:transition>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Circuitos derivados</a:t>
            </a:r>
            <a:endParaRPr lang="es-MX" dirty="0"/>
          </a:p>
        </p:txBody>
      </p:sp>
      <p:sp>
        <p:nvSpPr>
          <p:cNvPr id="3" name="2 Marcador de contenido"/>
          <p:cNvSpPr>
            <a:spLocks noGrp="1"/>
          </p:cNvSpPr>
          <p:nvPr>
            <p:ph sz="quarter" idx="1"/>
          </p:nvPr>
        </p:nvSpPr>
        <p:spPr>
          <a:xfrm>
            <a:off x="457200" y="1600200"/>
            <a:ext cx="7467600" cy="1684784"/>
          </a:xfrm>
        </p:spPr>
        <p:txBody>
          <a:bodyPr>
            <a:normAutofit fontScale="32500" lnSpcReduction="20000"/>
          </a:bodyPr>
          <a:lstStyle/>
          <a:p>
            <a:r>
              <a:rPr lang="es-MX" sz="6400" dirty="0" smtClean="0"/>
              <a:t>Circuitos Trifilares: 1 Negro, 1Blanco y 1 Rojo</a:t>
            </a:r>
          </a:p>
          <a:p>
            <a:r>
              <a:rPr lang="es-MX" sz="6400" dirty="0" smtClean="0"/>
              <a:t>Circuitos tetrafilares: 1 Negro, 1Blanco, 1 Rojo y 1 Azul</a:t>
            </a:r>
          </a:p>
          <a:p>
            <a:r>
              <a:rPr lang="es-MX" sz="6400" dirty="0" smtClean="0"/>
              <a:t>Circuitos Pentafilares: 1 Negro, 1Blanco, 1 Rojo, 1 Azul y 1 Amarillo</a:t>
            </a:r>
          </a:p>
          <a:p>
            <a:r>
              <a:rPr lang="es-MX" sz="6400" dirty="0" smtClean="0"/>
              <a:t>Circuitos derivados para distintas clases de carga</a:t>
            </a:r>
          </a:p>
        </p:txBody>
      </p:sp>
      <p:pic>
        <p:nvPicPr>
          <p:cNvPr id="77826" name="Picture 2" descr="http://www.monografias.com/trabajos34/circuitos-electricos/Image2370.gif"/>
          <p:cNvPicPr>
            <a:picLocks noChangeAspect="1" noChangeArrowheads="1"/>
          </p:cNvPicPr>
          <p:nvPr/>
        </p:nvPicPr>
        <p:blipFill>
          <a:blip r:embed="rId2" cstate="print"/>
          <a:srcRect/>
          <a:stretch>
            <a:fillRect/>
          </a:stretch>
        </p:blipFill>
        <p:spPr bwMode="auto">
          <a:xfrm>
            <a:off x="1187624" y="3429000"/>
            <a:ext cx="4324350" cy="1866900"/>
          </a:xfrm>
          <a:prstGeom prst="rect">
            <a:avLst/>
          </a:prstGeom>
          <a:noFill/>
        </p:spPr>
      </p:pic>
    </p:spTree>
  </p:cSld>
  <p:clrMapOvr>
    <a:masterClrMapping/>
  </p:clrMapOvr>
  <p:transition>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http://www.aplicaciones.info/circu/image012.gif"/>
          <p:cNvPicPr>
            <a:picLocks noChangeAspect="1" noChangeArrowheads="1"/>
          </p:cNvPicPr>
          <p:nvPr/>
        </p:nvPicPr>
        <p:blipFill>
          <a:blip r:embed="rId2" cstate="print"/>
          <a:srcRect/>
          <a:stretch>
            <a:fillRect/>
          </a:stretch>
        </p:blipFill>
        <p:spPr bwMode="auto">
          <a:xfrm>
            <a:off x="890968" y="404664"/>
            <a:ext cx="7506684" cy="5400600"/>
          </a:xfrm>
          <a:prstGeom prst="rect">
            <a:avLst/>
          </a:prstGeom>
          <a:noFill/>
        </p:spPr>
      </p:pic>
    </p:spTree>
  </p:cSld>
  <p:clrMapOvr>
    <a:masterClrMapping/>
  </p:clrMapOvr>
  <p:transition>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http://www.yoreparo.com/foros/files/3_puntos_de_control.jpg"/>
          <p:cNvPicPr>
            <a:picLocks noChangeAspect="1" noChangeArrowheads="1"/>
          </p:cNvPicPr>
          <p:nvPr/>
        </p:nvPicPr>
        <p:blipFill>
          <a:blip r:embed="rId2" cstate="print"/>
          <a:srcRect/>
          <a:stretch>
            <a:fillRect/>
          </a:stretch>
        </p:blipFill>
        <p:spPr bwMode="auto">
          <a:xfrm>
            <a:off x="1691680" y="836712"/>
            <a:ext cx="5743575" cy="4838701"/>
          </a:xfrm>
          <a:prstGeom prst="rect">
            <a:avLst/>
          </a:prstGeom>
          <a:noFill/>
        </p:spPr>
      </p:pic>
    </p:spTree>
  </p:cSld>
  <p:clrMapOvr>
    <a:masterClrMapping/>
  </p:clrMapOvr>
  <p:transition>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http://2.bp.blogspot.com/_gUdRALPvFbU/S_3LvtMQWLI/AAAAAAAAABU/E-aNBUtRNhs/s1600/casa+habitacion.gif"/>
          <p:cNvPicPr>
            <a:picLocks noChangeAspect="1" noChangeArrowheads="1"/>
          </p:cNvPicPr>
          <p:nvPr/>
        </p:nvPicPr>
        <p:blipFill>
          <a:blip r:embed="rId2" cstate="print"/>
          <a:srcRect/>
          <a:stretch>
            <a:fillRect/>
          </a:stretch>
        </p:blipFill>
        <p:spPr bwMode="auto">
          <a:xfrm>
            <a:off x="946092" y="332656"/>
            <a:ext cx="6506228" cy="6230346"/>
          </a:xfrm>
          <a:prstGeom prst="rect">
            <a:avLst/>
          </a:prstGeom>
          <a:noFill/>
        </p:spPr>
      </p:pic>
    </p:spTree>
  </p:cSld>
  <p:clrMapOvr>
    <a:masterClrMapping/>
  </p:clrMapOvr>
  <p:transition>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Circuitos derivados</a:t>
            </a:r>
            <a:endParaRPr lang="es-MX" dirty="0"/>
          </a:p>
        </p:txBody>
      </p:sp>
      <p:sp>
        <p:nvSpPr>
          <p:cNvPr id="3" name="2 Marcador de contenido"/>
          <p:cNvSpPr>
            <a:spLocks noGrp="1"/>
          </p:cNvSpPr>
          <p:nvPr>
            <p:ph sz="quarter" idx="1"/>
          </p:nvPr>
        </p:nvSpPr>
        <p:spPr/>
        <p:txBody>
          <a:bodyPr>
            <a:normAutofit fontScale="25000" lnSpcReduction="20000"/>
          </a:bodyPr>
          <a:lstStyle/>
          <a:p>
            <a:r>
              <a:rPr lang="es-MX" sz="6400" dirty="0" smtClean="0"/>
              <a:t>Se recomienda que se instalen circuitos separados para las cargas siguientes:</a:t>
            </a:r>
          </a:p>
          <a:p>
            <a:r>
              <a:rPr lang="es-MX" sz="6400" dirty="0" smtClean="0"/>
              <a:t>a) alumbrados para aparatos pequeños, como relojes, radios, etc.</a:t>
            </a:r>
          </a:p>
          <a:p>
            <a:r>
              <a:rPr lang="es-MX" sz="6400" dirty="0" smtClean="0"/>
              <a:t>b) Aparatos de más de tres ampers como planchas, parrillas, etc.</a:t>
            </a:r>
          </a:p>
          <a:p>
            <a:r>
              <a:rPr lang="es-MX" sz="6400" dirty="0" smtClean="0"/>
              <a:t>Calculo de la carga</a:t>
            </a:r>
          </a:p>
          <a:p>
            <a:r>
              <a:rPr lang="es-MX" sz="6400" dirty="0" smtClean="0"/>
              <a:t>Para realizar el cálculo se determinan las cargas por conectarse.</a:t>
            </a:r>
          </a:p>
          <a:p>
            <a:r>
              <a:rPr lang="es-MX" sz="6400" dirty="0" smtClean="0"/>
              <a:t>a) alumbrado y aparatos pequeños; al determinar sobre la base de watts por metro cuadrado el área de piso deberá computarse con la superficie cubierta por el edificio</a:t>
            </a:r>
          </a:p>
          <a:p>
            <a:r>
              <a:rPr lang="es-MX" sz="6400" dirty="0" smtClean="0"/>
              <a:t>b) aparatos de más de tres ampers. Por cada contacto destinado a conectar aparatos de más de tres ampers como se considera una carga no menor a 5 ampers.</a:t>
            </a:r>
          </a:p>
          <a:p>
            <a:r>
              <a:rPr lang="es-MX" sz="6400" dirty="0" smtClean="0"/>
              <a:t>c) Hilo neutro. Cuando halla hilo neutro en el circuito derivado la carga que se considere para el neutro no deberá ser menor que el desequilibrio máximo de la carga en el circuito.</a:t>
            </a:r>
          </a:p>
        </p:txBody>
      </p:sp>
    </p:spTree>
  </p:cSld>
  <p:clrMapOvr>
    <a:masterClrMapping/>
  </p:clrMapOvr>
  <p:transition>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Circuitos derivados</a:t>
            </a:r>
            <a:endParaRPr lang="es-MX" dirty="0"/>
          </a:p>
        </p:txBody>
      </p:sp>
      <p:sp>
        <p:nvSpPr>
          <p:cNvPr id="3" name="2 Marcador de contenido"/>
          <p:cNvSpPr>
            <a:spLocks noGrp="1"/>
          </p:cNvSpPr>
          <p:nvPr>
            <p:ph sz="quarter" idx="1"/>
          </p:nvPr>
        </p:nvSpPr>
        <p:spPr/>
        <p:txBody>
          <a:bodyPr>
            <a:normAutofit fontScale="25000" lnSpcReduction="20000"/>
          </a:bodyPr>
          <a:lstStyle/>
          <a:p>
            <a:r>
              <a:rPr lang="es-MX" sz="6400" dirty="0" smtClean="0"/>
              <a:t>Conductora de circuitos derivados.</a:t>
            </a:r>
          </a:p>
          <a:p>
            <a:r>
              <a:rPr lang="es-MX" sz="6400" dirty="0" smtClean="0"/>
              <a:t>Los conductores se sujetan a lo siguiente:</a:t>
            </a:r>
          </a:p>
          <a:p>
            <a:r>
              <a:rPr lang="es-MX" sz="6400" dirty="0" smtClean="0"/>
              <a:t>a) Capacidad de conducción; serán de suficiente calibre para cumplir con las disposiciones de caída de voltaje y capacidad térmica.</a:t>
            </a:r>
          </a:p>
          <a:p>
            <a:r>
              <a:rPr lang="es-MX" sz="6400" dirty="0" smtClean="0"/>
              <a:t>b) Sección mínima. Los conductores no deberán ser menor que la correspondiente al calibre número catorce, para circuitos de alumbrado y aparatos pequeños, ni menor que la del numero doce para circuitos que alimenten aparatos de mas de tres amperes</a:t>
            </a:r>
          </a:p>
          <a:p>
            <a:r>
              <a:rPr lang="es-MX" sz="6400" dirty="0" smtClean="0"/>
              <a:t>Protección contra sobrecorriente.</a:t>
            </a:r>
          </a:p>
          <a:p>
            <a:r>
              <a:rPr lang="es-MX" sz="6400" dirty="0" smtClean="0"/>
              <a:t>Cada conductor no conectado a tierra de un circuito derivado deberá protegerse contra corrientes excesivas mediante dispositivos de protección.</a:t>
            </a:r>
          </a:p>
          <a:p>
            <a:r>
              <a:rPr lang="es-MX" sz="6400" dirty="0" smtClean="0"/>
              <a:t>La capacidad de estos dispositivos cuando no sean ajustables, o su ajuste cuando si lo sea deberán ser como sigue:</a:t>
            </a:r>
          </a:p>
          <a:p>
            <a:r>
              <a:rPr lang="es-MX" sz="6400" dirty="0" smtClean="0"/>
              <a:t>a) No deberán ser mayor que la corriente primitiva para los conductores del circuito.</a:t>
            </a:r>
          </a:p>
          <a:p>
            <a:r>
              <a:rPr lang="es-MX" sz="6400" dirty="0" smtClean="0"/>
              <a:t>b) Si el circuito abastece únicamente un aparato con capacidad de diez amperes o más la capacidad o ajuste del dispositivo contra corriente no excederá del 150% de la capacidad del aparato.</a:t>
            </a:r>
          </a:p>
          <a:p>
            <a:r>
              <a:rPr lang="es-MX" sz="6400" dirty="0" smtClean="0"/>
              <a:t>c) Los alambres y cordones para circuitos derivados pueden considerarse protegidos por el dispositivo de conexión contra sobrecorriente del circuito derivados.</a:t>
            </a:r>
          </a:p>
          <a:p>
            <a:endParaRPr lang="es-MX" dirty="0"/>
          </a:p>
        </p:txBody>
      </p:sp>
    </p:spTree>
  </p:cSld>
  <p:clrMapOvr>
    <a:masterClrMapping/>
  </p:clrMapOvr>
  <p:transition>
    <p:fad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http://www.construmatica.com/construpedia/images/d/d7/Simbologia-electrica.gif"/>
          <p:cNvPicPr>
            <a:picLocks noChangeAspect="1" noChangeArrowheads="1"/>
          </p:cNvPicPr>
          <p:nvPr/>
        </p:nvPicPr>
        <p:blipFill>
          <a:blip r:embed="rId2" cstate="print"/>
          <a:srcRect/>
          <a:stretch>
            <a:fillRect/>
          </a:stretch>
        </p:blipFill>
        <p:spPr bwMode="auto">
          <a:xfrm>
            <a:off x="971600" y="188640"/>
            <a:ext cx="7036869" cy="6447260"/>
          </a:xfrm>
          <a:prstGeom prst="rect">
            <a:avLst/>
          </a:prstGeom>
          <a:noFill/>
        </p:spPr>
      </p:pic>
    </p:spTree>
  </p:cSld>
  <p:clrMapOvr>
    <a:masterClrMapping/>
  </p:clrMapOvr>
  <p:transition>
    <p:fad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http://proyectos.blogdiario.com/img/simbolos.jpg"/>
          <p:cNvPicPr>
            <a:picLocks noChangeAspect="1" noChangeArrowheads="1"/>
          </p:cNvPicPr>
          <p:nvPr/>
        </p:nvPicPr>
        <p:blipFill>
          <a:blip r:embed="rId2" cstate="print"/>
          <a:srcRect/>
          <a:stretch>
            <a:fillRect/>
          </a:stretch>
        </p:blipFill>
        <p:spPr bwMode="auto">
          <a:xfrm>
            <a:off x="1259632" y="116632"/>
            <a:ext cx="6480720" cy="6480720"/>
          </a:xfrm>
          <a:prstGeom prst="rect">
            <a:avLst/>
          </a:prstGeom>
          <a:noFill/>
        </p:spPr>
      </p:pic>
    </p:spTree>
  </p:cSld>
  <p:clrMapOvr>
    <a:masterClrMapping/>
  </p:clrMapOvr>
  <p:transition>
    <p:fad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6" name="Picture 4" descr="http://sistemas.itlp.edu.mx/tutoriales/instalacelectricas/se1.jpg"/>
          <p:cNvPicPr>
            <a:picLocks noChangeAspect="1" noChangeArrowheads="1"/>
          </p:cNvPicPr>
          <p:nvPr/>
        </p:nvPicPr>
        <p:blipFill>
          <a:blip r:embed="rId2" cstate="print"/>
          <a:srcRect/>
          <a:stretch>
            <a:fillRect/>
          </a:stretch>
        </p:blipFill>
        <p:spPr bwMode="auto">
          <a:xfrm>
            <a:off x="1187623" y="1196752"/>
            <a:ext cx="6941571" cy="4032448"/>
          </a:xfrm>
          <a:prstGeom prst="rect">
            <a:avLst/>
          </a:prstGeom>
          <a:noFill/>
        </p:spPr>
      </p:pic>
    </p:spTree>
  </p:cSld>
  <p:clrMapOvr>
    <a:masterClrMapping/>
  </p:clrMapOvr>
  <p:transition>
    <p:fad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descr="http://sistemas.itlp.edu.mx/tutoriales/instalacelectricas/se2.jpg"/>
          <p:cNvPicPr>
            <a:picLocks noChangeAspect="1" noChangeArrowheads="1"/>
          </p:cNvPicPr>
          <p:nvPr/>
        </p:nvPicPr>
        <p:blipFill>
          <a:blip r:embed="rId2" cstate="print"/>
          <a:srcRect/>
          <a:stretch>
            <a:fillRect/>
          </a:stretch>
        </p:blipFill>
        <p:spPr bwMode="auto">
          <a:xfrm>
            <a:off x="827583" y="980728"/>
            <a:ext cx="7161399" cy="4536504"/>
          </a:xfrm>
          <a:prstGeom prst="rect">
            <a:avLst/>
          </a:prstGeom>
          <a:noFill/>
        </p:spPr>
      </p:pic>
    </p:spTree>
  </p:cSld>
  <p:clrMapOvr>
    <a:masterClrMapping/>
  </p:clrMapOvr>
  <p:transition>
    <p:fad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http://sistemas.itlp.edu.mx/tutoriales/instalacelectricas/se3.jpg"/>
          <p:cNvPicPr>
            <a:picLocks noChangeAspect="1" noChangeArrowheads="1"/>
          </p:cNvPicPr>
          <p:nvPr/>
        </p:nvPicPr>
        <p:blipFill>
          <a:blip r:embed="rId2" cstate="print"/>
          <a:srcRect/>
          <a:stretch>
            <a:fillRect/>
          </a:stretch>
        </p:blipFill>
        <p:spPr bwMode="auto">
          <a:xfrm>
            <a:off x="1041224" y="1412776"/>
            <a:ext cx="7005756" cy="4248472"/>
          </a:xfrm>
          <a:prstGeom prst="rect">
            <a:avLst/>
          </a:prstGeom>
          <a:noFill/>
        </p:spPr>
      </p:pic>
    </p:spTree>
  </p:cSld>
  <p:clrMapOvr>
    <a:masterClrMapping/>
  </p:clrMapOvr>
  <p:transition>
    <p:fade/>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http://sistemas.itlp.edu.mx/tutoriales/instalacelectricas/se4.jpg"/>
          <p:cNvPicPr>
            <a:picLocks noChangeAspect="1" noChangeArrowheads="1"/>
          </p:cNvPicPr>
          <p:nvPr/>
        </p:nvPicPr>
        <p:blipFill>
          <a:blip r:embed="rId2" cstate="print"/>
          <a:srcRect/>
          <a:stretch>
            <a:fillRect/>
          </a:stretch>
        </p:blipFill>
        <p:spPr bwMode="auto">
          <a:xfrm>
            <a:off x="755575" y="908720"/>
            <a:ext cx="7734367" cy="4680520"/>
          </a:xfrm>
          <a:prstGeom prst="rect">
            <a:avLst/>
          </a:prstGeom>
          <a:noFill/>
        </p:spPr>
      </p:pic>
    </p:spTree>
  </p:cSld>
  <p:clrMapOvr>
    <a:masterClrMapping/>
  </p:clrMapOvr>
  <p:transition>
    <p:fade/>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arbotantes.bmp"/>
          <p:cNvPicPr>
            <a:picLocks noChangeAspect="1"/>
          </p:cNvPicPr>
          <p:nvPr/>
        </p:nvPicPr>
        <p:blipFill>
          <a:blip r:embed="rId2" cstate="print"/>
          <a:stretch>
            <a:fillRect/>
          </a:stretch>
        </p:blipFill>
        <p:spPr>
          <a:xfrm>
            <a:off x="1490726" y="948133"/>
            <a:ext cx="6162547" cy="4961734"/>
          </a:xfrm>
          <a:prstGeom prst="rect">
            <a:avLst/>
          </a:prstGeom>
        </p:spPr>
      </p:pic>
    </p:spTree>
  </p:cSld>
  <p:clrMapOvr>
    <a:masterClrMapping/>
  </p:clrMapOvr>
  <p:transition>
    <p:fade/>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halogeno1.bmp"/>
          <p:cNvPicPr>
            <a:picLocks noChangeAspect="1"/>
          </p:cNvPicPr>
          <p:nvPr/>
        </p:nvPicPr>
        <p:blipFill>
          <a:blip r:embed="rId2" cstate="print"/>
          <a:stretch>
            <a:fillRect/>
          </a:stretch>
        </p:blipFill>
        <p:spPr>
          <a:xfrm>
            <a:off x="2307951" y="0"/>
            <a:ext cx="4528097" cy="6858000"/>
          </a:xfrm>
          <a:prstGeom prst="rect">
            <a:avLst/>
          </a:prstGeom>
        </p:spPr>
      </p:pic>
    </p:spTree>
  </p:cSld>
  <p:clrMapOvr>
    <a:masterClrMapping/>
  </p:clrMapOvr>
  <p:transition>
    <p:fade/>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lamparas1.bmp"/>
          <p:cNvPicPr>
            <a:picLocks noChangeAspect="1"/>
          </p:cNvPicPr>
          <p:nvPr/>
        </p:nvPicPr>
        <p:blipFill>
          <a:blip r:embed="rId2" cstate="print"/>
          <a:stretch>
            <a:fillRect/>
          </a:stretch>
        </p:blipFill>
        <p:spPr>
          <a:xfrm>
            <a:off x="2366609" y="0"/>
            <a:ext cx="4410781" cy="6858000"/>
          </a:xfrm>
          <a:prstGeom prst="rect">
            <a:avLst/>
          </a:prstGeom>
        </p:spPr>
      </p:pic>
    </p:spTree>
  </p:cSld>
  <p:clrMapOvr>
    <a:masterClrMapping/>
  </p:clrMapOvr>
  <p:transition>
    <p:fade/>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lamparas2.bmp"/>
          <p:cNvPicPr>
            <a:picLocks noChangeAspect="1"/>
          </p:cNvPicPr>
          <p:nvPr/>
        </p:nvPicPr>
        <p:blipFill>
          <a:blip r:embed="rId2" cstate="print"/>
          <a:stretch>
            <a:fillRect/>
          </a:stretch>
        </p:blipFill>
        <p:spPr>
          <a:xfrm>
            <a:off x="2253715" y="0"/>
            <a:ext cx="4636569" cy="6858000"/>
          </a:xfrm>
          <a:prstGeom prst="rect">
            <a:avLst/>
          </a:prstGeom>
        </p:spPr>
      </p:pic>
    </p:spTree>
  </p:cSld>
  <p:clrMapOvr>
    <a:masterClrMapping/>
  </p:clrMapOvr>
  <p:transition>
    <p:fade/>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lampara.jpg"/>
          <p:cNvPicPr>
            <a:picLocks noChangeAspect="1" noChangeArrowheads="1"/>
          </p:cNvPicPr>
          <p:nvPr/>
        </p:nvPicPr>
        <p:blipFill>
          <a:blip r:embed="rId2" cstate="print"/>
          <a:srcRect/>
          <a:stretch>
            <a:fillRect/>
          </a:stretch>
        </p:blipFill>
        <p:spPr bwMode="auto">
          <a:xfrm>
            <a:off x="5364088" y="404664"/>
            <a:ext cx="3152775" cy="3810000"/>
          </a:xfrm>
          <a:prstGeom prst="rect">
            <a:avLst/>
          </a:prstGeom>
          <a:noFill/>
        </p:spPr>
      </p:pic>
      <p:pic>
        <p:nvPicPr>
          <p:cNvPr id="91140" name="Picture 4" descr="http://cdn.decoracion2.com/imagenes/2011/01/Decoraci%C3%B3n-de-exteriores-con-luz-indirecta.jpg"/>
          <p:cNvPicPr>
            <a:picLocks noChangeAspect="1" noChangeArrowheads="1"/>
          </p:cNvPicPr>
          <p:nvPr/>
        </p:nvPicPr>
        <p:blipFill>
          <a:blip r:embed="rId3" cstate="print"/>
          <a:srcRect/>
          <a:stretch>
            <a:fillRect/>
          </a:stretch>
        </p:blipFill>
        <p:spPr bwMode="auto">
          <a:xfrm>
            <a:off x="755577" y="2938718"/>
            <a:ext cx="5328592" cy="3552395"/>
          </a:xfrm>
          <a:prstGeom prst="rect">
            <a:avLst/>
          </a:prstGeom>
          <a:noFill/>
        </p:spPr>
      </p:pic>
    </p:spTree>
  </p:cSld>
  <p:clrMapOvr>
    <a:masterClrMapping/>
  </p:clrMapOvr>
  <p:transition>
    <p:fade/>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http://3.bp.blogspot.com/_gRhxwGzOmxY/S3xkHq0qBkI/AAAAAAAAAP8/-Y6sF4-N404/s320/iluminacion+interior+hab1.jpg"/>
          <p:cNvPicPr>
            <a:picLocks noChangeAspect="1" noChangeArrowheads="1"/>
          </p:cNvPicPr>
          <p:nvPr/>
        </p:nvPicPr>
        <p:blipFill>
          <a:blip r:embed="rId2" cstate="print"/>
          <a:srcRect/>
          <a:stretch>
            <a:fillRect/>
          </a:stretch>
        </p:blipFill>
        <p:spPr bwMode="auto">
          <a:xfrm>
            <a:off x="539552" y="476672"/>
            <a:ext cx="2676525" cy="3048001"/>
          </a:xfrm>
          <a:prstGeom prst="rect">
            <a:avLst/>
          </a:prstGeom>
          <a:noFill/>
        </p:spPr>
      </p:pic>
      <p:pic>
        <p:nvPicPr>
          <p:cNvPr id="90116" name="Picture 4" descr="http://www.teknilight.com/shop/images/Fields.jpg"/>
          <p:cNvPicPr>
            <a:picLocks noChangeAspect="1" noChangeArrowheads="1"/>
          </p:cNvPicPr>
          <p:nvPr/>
        </p:nvPicPr>
        <p:blipFill>
          <a:blip r:embed="rId3" cstate="print"/>
          <a:srcRect/>
          <a:stretch>
            <a:fillRect/>
          </a:stretch>
        </p:blipFill>
        <p:spPr bwMode="auto">
          <a:xfrm>
            <a:off x="4572000" y="692696"/>
            <a:ext cx="3810000" cy="3810000"/>
          </a:xfrm>
          <a:prstGeom prst="rect">
            <a:avLst/>
          </a:prstGeom>
          <a:noFill/>
        </p:spPr>
      </p:pic>
      <p:pic>
        <p:nvPicPr>
          <p:cNvPr id="90118" name="Picture 6" descr="http://www.stravaganzzadeco.com/data_library/SalonIndirecta33-3.jpg"/>
          <p:cNvPicPr>
            <a:picLocks noChangeAspect="1" noChangeArrowheads="1"/>
          </p:cNvPicPr>
          <p:nvPr/>
        </p:nvPicPr>
        <p:blipFill>
          <a:blip r:embed="rId4" cstate="print"/>
          <a:srcRect/>
          <a:stretch>
            <a:fillRect/>
          </a:stretch>
        </p:blipFill>
        <p:spPr bwMode="auto">
          <a:xfrm>
            <a:off x="539552" y="3744394"/>
            <a:ext cx="4392488" cy="2862161"/>
          </a:xfrm>
          <a:prstGeom prst="rect">
            <a:avLst/>
          </a:prstGeom>
          <a:noFill/>
        </p:spPr>
      </p:pic>
    </p:spTree>
  </p:cSld>
  <p:clrMapOvr>
    <a:masterClrMapping/>
  </p:clrMapOvr>
  <p:transition>
    <p:fade/>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http://casaoriginal.com/wp-content/uploads/lamparas-colgantes-colores-cambiantes-1.jpg"/>
          <p:cNvPicPr>
            <a:picLocks noChangeAspect="1" noChangeArrowheads="1"/>
          </p:cNvPicPr>
          <p:nvPr/>
        </p:nvPicPr>
        <p:blipFill>
          <a:blip r:embed="rId2" cstate="print"/>
          <a:srcRect/>
          <a:stretch>
            <a:fillRect/>
          </a:stretch>
        </p:blipFill>
        <p:spPr bwMode="auto">
          <a:xfrm>
            <a:off x="1691680" y="1124744"/>
            <a:ext cx="5715000" cy="4333875"/>
          </a:xfrm>
          <a:prstGeom prst="rect">
            <a:avLst/>
          </a:prstGeom>
          <a:noFill/>
        </p:spPr>
      </p:pic>
    </p:spTree>
  </p:cSld>
  <p:clrMapOvr>
    <a:masterClrMapping/>
  </p:clrMapOvr>
  <p:transition>
    <p:fade/>
  </p:transition>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Tema2">
  <a:themeElements>
    <a:clrScheme name="Tema de Offic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fontScheme name="Tema de Office">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Tema de Offic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Tema de Offic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Tema de Offic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Tema de Offic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Tema de Offic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Tema de Offic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Tema de Offic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Tema de Offic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Tema de Offic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Tema de Offic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Tema de Offic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Tema de Offic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Tema2</Template>
  <TotalTime>900</TotalTime>
  <Words>3153</Words>
  <Application>Microsoft Office PowerPoint</Application>
  <PresentationFormat>Presentación en pantalla (4:3)</PresentationFormat>
  <Paragraphs>148</Paragraphs>
  <Slides>59</Slides>
  <Notes>0</Notes>
  <HiddenSlides>0</HiddenSlides>
  <MMClips>0</MMClips>
  <ScaleCrop>false</ScaleCrop>
  <HeadingPairs>
    <vt:vector size="4" baseType="variant">
      <vt:variant>
        <vt:lpstr>Tema</vt:lpstr>
      </vt:variant>
      <vt:variant>
        <vt:i4>2</vt:i4>
      </vt:variant>
      <vt:variant>
        <vt:lpstr>Títulos de diapositiva</vt:lpstr>
      </vt:variant>
      <vt:variant>
        <vt:i4>59</vt:i4>
      </vt:variant>
    </vt:vector>
  </HeadingPairs>
  <TitlesOfParts>
    <vt:vector size="61" baseType="lpstr">
      <vt:lpstr>Tema2</vt:lpstr>
      <vt:lpstr>Mirador</vt:lpstr>
      <vt:lpstr>Instalaciones eléctricas</vt:lpstr>
      <vt:lpstr>Que es la corriente eléctrica?</vt:lpstr>
      <vt:lpstr>Materiales conductores y aisladores</vt:lpstr>
      <vt:lpstr>Diapositiva 4</vt:lpstr>
      <vt:lpstr>Magnitudes electricas</vt:lpstr>
      <vt:lpstr>Diapositiva 6</vt:lpstr>
      <vt:lpstr>Diapositiva 7</vt:lpstr>
      <vt:lpstr>Instalaciones electricas </vt:lpstr>
      <vt:lpstr>Diapositiva 9</vt:lpstr>
      <vt:lpstr>Diapositiva 10</vt:lpstr>
      <vt:lpstr>Instalaciones electricas </vt:lpstr>
      <vt:lpstr>Diapositiva 12</vt:lpstr>
      <vt:lpstr>Diapositiva 13</vt:lpstr>
      <vt:lpstr>Diapositiva 14</vt:lpstr>
      <vt:lpstr>Diapositiva 15</vt:lpstr>
      <vt:lpstr>Diapositiva 16</vt:lpstr>
      <vt:lpstr>Elementos que constituyen  una instalación eléctrica</vt:lpstr>
      <vt:lpstr>Diapositiva 18</vt:lpstr>
      <vt:lpstr>Diapositiva 19</vt:lpstr>
      <vt:lpstr>Elementos que constituyen  una instalación eléctrica</vt:lpstr>
      <vt:lpstr>Elementos que constituyen  una instalación eléctrica</vt:lpstr>
      <vt:lpstr>Diapositiva 22</vt:lpstr>
      <vt:lpstr>Elementos que constituyen  una instalación eléctrica</vt:lpstr>
      <vt:lpstr>Elementos que constituyen  una instalación eléctrica</vt:lpstr>
      <vt:lpstr>Elementos que constituyen  una instalacion eléctrica</vt:lpstr>
      <vt:lpstr>Elementos que constituyen  una instalacion eléctrica</vt:lpstr>
      <vt:lpstr>Elementos que constituyen  una instalacion eléctrica</vt:lpstr>
      <vt:lpstr>Elementos que constituyen  una instalación eléctrica</vt:lpstr>
      <vt:lpstr>Elementos que constituyen  una instalación eléctrica</vt:lpstr>
      <vt:lpstr>Elementos que constituyen  una instalación eléctrica</vt:lpstr>
      <vt:lpstr>Canalizaciones electricas</vt:lpstr>
      <vt:lpstr>Canalizaciones electricas</vt:lpstr>
      <vt:lpstr>Canalizaciones electricas</vt:lpstr>
      <vt:lpstr>Canalizaciones electricas</vt:lpstr>
      <vt:lpstr>Canalizaciones electricas</vt:lpstr>
      <vt:lpstr>Canalizaciones electricas</vt:lpstr>
      <vt:lpstr>Canalizaciones electricas</vt:lpstr>
      <vt:lpstr>Canalizaciones electricas</vt:lpstr>
      <vt:lpstr>Circuitos derivados</vt:lpstr>
      <vt:lpstr>Diapositiva 40</vt:lpstr>
      <vt:lpstr>Circuitos derivados</vt:lpstr>
      <vt:lpstr>Diapositiva 42</vt:lpstr>
      <vt:lpstr>Diapositiva 43</vt:lpstr>
      <vt:lpstr>Diapositiva 44</vt:lpstr>
      <vt:lpstr>Circuitos derivados</vt:lpstr>
      <vt:lpstr>Circuitos derivados</vt:lpstr>
      <vt:lpstr>Diapositiva 47</vt:lpstr>
      <vt:lpstr>Diapositiva 48</vt:lpstr>
      <vt:lpstr>Diapositiva 49</vt:lpstr>
      <vt:lpstr>Diapositiva 50</vt:lpstr>
      <vt:lpstr>Diapositiva 51</vt:lpstr>
      <vt:lpstr>Diapositiva 52</vt:lpstr>
      <vt:lpstr>Diapositiva 53</vt:lpstr>
      <vt:lpstr>Diapositiva 54</vt:lpstr>
      <vt:lpstr>Diapositiva 55</vt:lpstr>
      <vt:lpstr>Diapositiva 56</vt:lpstr>
      <vt:lpstr>Diapositiva 57</vt:lpstr>
      <vt:lpstr>Diapositiva 58</vt:lpstr>
      <vt:lpstr>Diapositiva 59</vt:lpstr>
    </vt:vector>
  </TitlesOfParts>
  <Company>www.intercambiosvirtuales.org</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Que es la corriente electrica?</dc:title>
  <dc:creator>www.intercambiosvirtuales.org</dc:creator>
  <cp:lastModifiedBy>www.intercambiosvirtuales.org</cp:lastModifiedBy>
  <cp:revision>77</cp:revision>
  <dcterms:created xsi:type="dcterms:W3CDTF">2011-10-20T17:05:10Z</dcterms:created>
  <dcterms:modified xsi:type="dcterms:W3CDTF">2011-11-11T02:28:25Z</dcterms:modified>
</cp:coreProperties>
</file>